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69" r:id="rId4"/>
    <p:sldId id="270" r:id="rId5"/>
    <p:sldId id="268" r:id="rId6"/>
    <p:sldId id="281" r:id="rId7"/>
    <p:sldId id="271" r:id="rId8"/>
    <p:sldId id="272" r:id="rId9"/>
    <p:sldId id="273" r:id="rId10"/>
    <p:sldId id="274" r:id="rId11"/>
    <p:sldId id="275" r:id="rId12"/>
    <p:sldId id="276" r:id="rId13"/>
    <p:sldId id="278" r:id="rId14"/>
    <p:sldId id="280" r:id="rId15"/>
    <p:sldId id="2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56"/>
    <a:srgbClr val="0F915F"/>
    <a:srgbClr val="237F66"/>
    <a:srgbClr val="BE5108"/>
    <a:srgbClr val="00FF00"/>
    <a:srgbClr val="F165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12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F88B21-0752-30CC-FC93-B93B16B573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B08FCB9-0766-E4C4-DBE1-2E85C09731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CBCF84C-54E7-B996-FC74-327014A53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BD01-BD34-4349-8F1C-1AA33216A51A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681C331-7AA2-6AA5-7F67-58BEBC5D9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C7BE0-A18C-AB32-4F58-2EE4ADF90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5BDAD-28C2-499D-9614-DB5C6DFFE5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8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54A796-776A-F24E-EA4B-7AF0D685D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7928ABF-8125-C64F-FEDE-D3A1AB9DD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BDB5E0C-7A09-4C2E-4BDB-FB51529B0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BD01-BD34-4349-8F1C-1AA33216A51A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8CFE5ED-FDD2-6755-9518-F6D0A44B4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8AE79AD-65A9-A984-3E3C-B35993551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5BDAD-28C2-499D-9614-DB5C6DFFE5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54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3F1E14A-A6F4-CB47-1572-EFC7454CA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F9A3741-0F6A-C738-331B-F37358013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5AF7CC-A27F-64A5-0BCC-94B5A67A7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BD01-BD34-4349-8F1C-1AA33216A51A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F5E1AEB-AAFD-792A-550E-82E3510EC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4E9178-8110-FCC2-BD3B-3352ECBB9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5BDAD-28C2-499D-9614-DB5C6DFFE5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18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1F7480-0D23-1204-7879-006D3163C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9C1544-9803-85E0-67FF-7CE9F7AD7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D1689B-1A50-9027-8E1B-237F26ABA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BD01-BD34-4349-8F1C-1AA33216A51A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7B5707-934D-F3C4-1B9D-8C1801B20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E49457-23FF-F8C6-E970-2059CD582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5BDAD-28C2-499D-9614-DB5C6DFFE5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06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5052B6-7613-A56E-D1D0-9C11B99A5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8AA82C1-0EF2-4744-727E-2C4811061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9F4E471-AC34-1CEB-1ACE-0FA177B8A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BD01-BD34-4349-8F1C-1AA33216A51A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CB402C1-BF36-E6DE-2BF4-AB7BC1907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280B674-FC4F-F70A-2BB7-982FC2016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5BDAD-28C2-499D-9614-DB5C6DFFE5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1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956ABE-744B-AE20-059E-480CA8EAA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8C6717-C261-C0AD-D987-C66F4D778F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3357B8D-24D7-0BB6-BB84-06F44B199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CFCF31E-B705-EC0D-7AC9-0680A6061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BD01-BD34-4349-8F1C-1AA33216A51A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9A376AC-070F-D457-3FB6-8F6879F3A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333BC21-C46A-322C-13AC-B2793D8A5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5BDAD-28C2-499D-9614-DB5C6DFFE5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66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E12420-D4EF-F4A0-C35B-7A95A0CE7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4865DFE-655C-4048-2927-7BFF7C4BD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E61CABD-7B32-254B-B30C-074E000D9F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833A760-668D-EA40-71D2-B8BB88F227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47E164D-B139-17EA-9904-0F68DE60D6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0E5A16F-F411-9A54-178E-D809F9CD4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BD01-BD34-4349-8F1C-1AA33216A51A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3543BF7-9536-B437-2668-B376FA7C2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C243AAC-A7CE-6AF3-FAAD-3F553C522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5BDAD-28C2-499D-9614-DB5C6DFFE5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34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9F40A7-0FEA-2536-9E34-DB946F263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82D8946-F3D8-C94F-7946-72D8D8E05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BD01-BD34-4349-8F1C-1AA33216A51A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229CF30-A164-9662-09A2-34962818D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A1B461E-3530-8724-3511-51C7C82AF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5BDAD-28C2-499D-9614-DB5C6DFFE5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77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386D238-E313-EC13-D840-0E92E0324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BD01-BD34-4349-8F1C-1AA33216A51A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79486D6-A305-F6A3-50CE-5122E45B1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1A1C78B-DFFD-6090-9647-89EA75E4F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5BDAD-28C2-499D-9614-DB5C6DFFE5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21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532F7A-4C70-ECA4-B11A-8390A1821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256520-9330-19A0-DEA2-564B60B4D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EFF99CE-7F33-A018-134E-A5D7917D8A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E456113-35E4-CDAD-A25B-494E2900A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BD01-BD34-4349-8F1C-1AA33216A51A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E4E8D2D-B5D3-D6FA-C914-1F1FA34C7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CD5CB7E-5DCC-B815-A214-F5909AB54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5BDAD-28C2-499D-9614-DB5C6DFFE5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98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8EEC3F-D421-033F-6137-5329B646B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421C84C-3871-7AA0-F0E7-2116DDFF8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4D4B17F-F708-AFC3-0DE0-D79D5D941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DC1D405-3AA6-CEC4-A2E1-C95336DA7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BD01-BD34-4349-8F1C-1AA33216A51A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4BC3DCA-57D6-E016-0F28-FB183B196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5953F79-1EFF-5836-2D3E-8AB8DDED0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5BDAD-28C2-499D-9614-DB5C6DFFE5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19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283BA9F-6DE0-B56F-942E-1A04D8A30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8C5E66-2AA5-08E6-C99C-5E8FF03FA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D17CE34-6115-C5CD-C174-10ED58529B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8BD01-BD34-4349-8F1C-1AA33216A51A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0B07A97-B77C-52E4-FEC4-369DE6A34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866F7E-297D-ADA1-E5B7-044D621E2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5BDAD-28C2-499D-9614-DB5C6DFFE5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6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0">
            <a:extLst>
              <a:ext uri="{FF2B5EF4-FFF2-40B4-BE49-F238E27FC236}">
                <a16:creationId xmlns:a16="http://schemas.microsoft.com/office/drawing/2014/main" id="{7E6D2D34-4BB4-460B-8844-027610FB2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m 10" descr="Diagrama&#10;&#10;Descrição gerada automaticamente">
            <a:extLst>
              <a:ext uri="{FF2B5EF4-FFF2-40B4-BE49-F238E27FC236}">
                <a16:creationId xmlns:a16="http://schemas.microsoft.com/office/drawing/2014/main" id="{9364F832-683B-3156-FC4C-D91A941A80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06" b="13863"/>
          <a:stretch/>
        </p:blipFill>
        <p:spPr>
          <a:xfrm>
            <a:off x="1187883" y="1289238"/>
            <a:ext cx="4278460" cy="2139762"/>
          </a:xfrm>
          <a:prstGeom prst="rect">
            <a:avLst/>
          </a:prstGeom>
        </p:spPr>
      </p:pic>
      <p:grpSp>
        <p:nvGrpSpPr>
          <p:cNvPr id="29" name="Group 22">
            <a:extLst>
              <a:ext uri="{FF2B5EF4-FFF2-40B4-BE49-F238E27FC236}">
                <a16:creationId xmlns:a16="http://schemas.microsoft.com/office/drawing/2014/main" id="{C5314570-9B06-4D37-8CBD-EDD67C2FA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-4155"/>
            <a:ext cx="2514948" cy="2174333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204F55B-358D-4FB5-9979-6724C64154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4F77C62-9DDF-48D3-A074-159A32767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B07022-F30B-49CA-B1DD-A826815C4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7C47E16-167C-48BF-9FC9-08787D3489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Imagem 3" descr="Logotipo&#10;&#10;Descrição gerada automaticamente com confiança baixa">
            <a:extLst>
              <a:ext uri="{FF2B5EF4-FFF2-40B4-BE49-F238E27FC236}">
                <a16:creationId xmlns:a16="http://schemas.microsoft.com/office/drawing/2014/main" id="{A20D65FA-B025-E716-CA97-05CA874E8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662" y="3894718"/>
            <a:ext cx="4283013" cy="1248782"/>
          </a:xfrm>
          <a:prstGeom prst="rect">
            <a:avLst/>
          </a:prstGeom>
        </p:spPr>
      </p:pic>
      <p:sp>
        <p:nvSpPr>
          <p:cNvPr id="13" name="CaixaDeTexto 6">
            <a:extLst>
              <a:ext uri="{FF2B5EF4-FFF2-40B4-BE49-F238E27FC236}">
                <a16:creationId xmlns:a16="http://schemas.microsoft.com/office/drawing/2014/main" id="{693AA1F3-F689-5BFF-D317-A33D5412582A}"/>
              </a:ext>
            </a:extLst>
          </p:cNvPr>
          <p:cNvSpPr txBox="1"/>
          <p:nvPr/>
        </p:nvSpPr>
        <p:spPr>
          <a:xfrm>
            <a:off x="6654225" y="1293015"/>
            <a:ext cx="44004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5400" b="1" dirty="0">
                <a:solidFill>
                  <a:srgbClr val="0F915F"/>
                </a:solidFill>
              </a:rPr>
              <a:t>Reforma Tributária</a:t>
            </a:r>
            <a:endParaRPr lang="en-US" sz="5400" b="1" dirty="0">
              <a:solidFill>
                <a:srgbClr val="0F915F"/>
              </a:solidFill>
            </a:endParaRPr>
          </a:p>
        </p:txBody>
      </p:sp>
      <p:sp>
        <p:nvSpPr>
          <p:cNvPr id="17" name="CaixaDeTexto 7">
            <a:extLst>
              <a:ext uri="{FF2B5EF4-FFF2-40B4-BE49-F238E27FC236}">
                <a16:creationId xmlns:a16="http://schemas.microsoft.com/office/drawing/2014/main" id="{52832161-15E6-4048-6BA1-8F01F94D2DC4}"/>
              </a:ext>
            </a:extLst>
          </p:cNvPr>
          <p:cNvSpPr txBox="1"/>
          <p:nvPr/>
        </p:nvSpPr>
        <p:spPr>
          <a:xfrm>
            <a:off x="6654225" y="3868598"/>
            <a:ext cx="581354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600" b="1" dirty="0">
                <a:solidFill>
                  <a:srgbClr val="0F915F"/>
                </a:solidFill>
              </a:rPr>
              <a:t>Rodrigo S Fantinel</a:t>
            </a:r>
          </a:p>
          <a:p>
            <a:endParaRPr lang="pt-BR" sz="400" dirty="0">
              <a:solidFill>
                <a:srgbClr val="0F915F"/>
              </a:solidFill>
            </a:endParaRPr>
          </a:p>
          <a:p>
            <a:r>
              <a:rPr lang="pt-BR" sz="2000" dirty="0">
                <a:solidFill>
                  <a:srgbClr val="0F915F"/>
                </a:solidFill>
              </a:rPr>
              <a:t>Presidente da Associação Brasileira das </a:t>
            </a:r>
          </a:p>
          <a:p>
            <a:r>
              <a:rPr lang="pt-BR" sz="2000" dirty="0">
                <a:solidFill>
                  <a:srgbClr val="0F915F"/>
                </a:solidFill>
              </a:rPr>
              <a:t>Secretarias de Finanças das Capitais (ABRASF)</a:t>
            </a:r>
          </a:p>
          <a:p>
            <a:endParaRPr lang="pt-BR" sz="800" dirty="0">
              <a:solidFill>
                <a:srgbClr val="0F915F"/>
              </a:solidFill>
            </a:endParaRPr>
          </a:p>
          <a:p>
            <a:r>
              <a:rPr lang="pt-BR" sz="2000" dirty="0">
                <a:solidFill>
                  <a:srgbClr val="0F915F"/>
                </a:solidFill>
              </a:rPr>
              <a:t>Secretário da Fazenda de Porto Alegre</a:t>
            </a:r>
          </a:p>
          <a:p>
            <a:endParaRPr lang="pt-BR" sz="2000" b="1" dirty="0">
              <a:solidFill>
                <a:srgbClr val="0F915F"/>
              </a:solidFill>
            </a:endParaRPr>
          </a:p>
          <a:p>
            <a:r>
              <a:rPr lang="pt-BR" sz="2600" b="1" dirty="0">
                <a:solidFill>
                  <a:srgbClr val="0F915F"/>
                </a:solidFill>
              </a:rPr>
              <a:t>@abrasf.org.br</a:t>
            </a:r>
          </a:p>
          <a:p>
            <a:endParaRPr lang="pt-BR" sz="1000" dirty="0">
              <a:solidFill>
                <a:srgbClr val="0F915F"/>
              </a:solidFill>
            </a:endParaRPr>
          </a:p>
          <a:p>
            <a:endParaRPr lang="en-US" sz="2000" dirty="0">
              <a:solidFill>
                <a:srgbClr val="0F91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215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Diagrama&#10;&#10;Descrição gerada automaticamente">
            <a:extLst>
              <a:ext uri="{FF2B5EF4-FFF2-40B4-BE49-F238E27FC236}">
                <a16:creationId xmlns:a16="http://schemas.microsoft.com/office/drawing/2014/main" id="{9364F832-683B-3156-FC4C-D91A941A80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106" b="13863"/>
          <a:stretch/>
        </p:blipFill>
        <p:spPr>
          <a:xfrm>
            <a:off x="-422754" y="168813"/>
            <a:ext cx="12808458" cy="6405822"/>
          </a:xfrm>
          <a:prstGeom prst="rect">
            <a:avLst/>
          </a:prstGeom>
        </p:spPr>
      </p:pic>
      <p:pic>
        <p:nvPicPr>
          <p:cNvPr id="4" name="Imagem 3" descr="Logotipo&#10;&#10;Descrição gerada automaticamente com confiança baixa">
            <a:extLst>
              <a:ext uri="{FF2B5EF4-FFF2-40B4-BE49-F238E27FC236}">
                <a16:creationId xmlns:a16="http://schemas.microsoft.com/office/drawing/2014/main" id="{A20D65FA-B025-E716-CA97-05CA874E8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1119" y="283365"/>
            <a:ext cx="2881949" cy="840279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BBACED69-6442-76BF-F8D6-8FAB3BADC43D}"/>
              </a:ext>
            </a:extLst>
          </p:cNvPr>
          <p:cNvSpPr txBox="1"/>
          <p:nvPr/>
        </p:nvSpPr>
        <p:spPr>
          <a:xfrm>
            <a:off x="670921" y="544948"/>
            <a:ext cx="829019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237F66"/>
                </a:solidFill>
              </a:rPr>
              <a:t>Manifesto ABRASF de 13/11/2023</a:t>
            </a:r>
            <a:endParaRPr lang="en-US" dirty="0">
              <a:solidFill>
                <a:srgbClr val="237F66"/>
              </a:solidFill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09207E25-BFF5-ABF9-0815-02959BD68915}"/>
              </a:ext>
            </a:extLst>
          </p:cNvPr>
          <p:cNvCxnSpPr/>
          <p:nvPr/>
        </p:nvCxnSpPr>
        <p:spPr>
          <a:xfrm>
            <a:off x="787790" y="1068168"/>
            <a:ext cx="7680960" cy="0"/>
          </a:xfrm>
          <a:prstGeom prst="line">
            <a:avLst/>
          </a:prstGeom>
          <a:ln>
            <a:solidFill>
              <a:srgbClr val="237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2B27C8E7-C77E-4F93-A535-1A2DD0C08D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5322"/>
          <a:stretch/>
        </p:blipFill>
        <p:spPr>
          <a:xfrm>
            <a:off x="1961363" y="1274344"/>
            <a:ext cx="6999756" cy="5149591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5A97791D-C646-1C32-115E-F3E799AF4B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3931" y="6041487"/>
            <a:ext cx="714375" cy="647700"/>
          </a:xfrm>
          <a:prstGeom prst="rect">
            <a:avLst/>
          </a:prstGeom>
        </p:spPr>
      </p:pic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3850F9A1-2E13-ED89-AB94-E51DA93763CF}"/>
              </a:ext>
            </a:extLst>
          </p:cNvPr>
          <p:cNvCxnSpPr/>
          <p:nvPr/>
        </p:nvCxnSpPr>
        <p:spPr>
          <a:xfrm>
            <a:off x="9158066" y="1927273"/>
            <a:ext cx="0" cy="1786597"/>
          </a:xfrm>
          <a:prstGeom prst="line">
            <a:avLst/>
          </a:prstGeom>
          <a:ln>
            <a:solidFill>
              <a:srgbClr val="0F91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63157F25-55B0-ABE7-7174-6CFD1DBEEF89}"/>
              </a:ext>
            </a:extLst>
          </p:cNvPr>
          <p:cNvSpPr txBox="1"/>
          <p:nvPr/>
        </p:nvSpPr>
        <p:spPr>
          <a:xfrm>
            <a:off x="9354477" y="2127406"/>
            <a:ext cx="2490520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237F66"/>
                </a:solidFill>
              </a:rPr>
              <a:t>Reforma é uma necessidade do Brasil</a:t>
            </a:r>
            <a:endParaRPr lang="en-US" dirty="0">
              <a:solidFill>
                <a:srgbClr val="237F66"/>
              </a:solidFill>
            </a:endParaRPr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8FFCC5A3-263A-831D-9727-CF660F3FE9F0}"/>
              </a:ext>
            </a:extLst>
          </p:cNvPr>
          <p:cNvCxnSpPr/>
          <p:nvPr/>
        </p:nvCxnSpPr>
        <p:spPr>
          <a:xfrm>
            <a:off x="9175558" y="4295096"/>
            <a:ext cx="0" cy="1786597"/>
          </a:xfrm>
          <a:prstGeom prst="line">
            <a:avLst/>
          </a:prstGeom>
          <a:ln>
            <a:solidFill>
              <a:srgbClr val="0F91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2F413FA1-E2DA-B4CE-88E2-A6CFC586DB29}"/>
              </a:ext>
            </a:extLst>
          </p:cNvPr>
          <p:cNvSpPr txBox="1"/>
          <p:nvPr/>
        </p:nvSpPr>
        <p:spPr>
          <a:xfrm>
            <a:off x="9371969" y="4495229"/>
            <a:ext cx="249052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237F66"/>
                </a:solidFill>
              </a:rPr>
              <a:t>Avanço em relação à CBS</a:t>
            </a:r>
            <a:endParaRPr lang="en-US" dirty="0">
              <a:solidFill>
                <a:srgbClr val="237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02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Diagrama&#10;&#10;Descrição gerada automaticamente">
            <a:extLst>
              <a:ext uri="{FF2B5EF4-FFF2-40B4-BE49-F238E27FC236}">
                <a16:creationId xmlns:a16="http://schemas.microsoft.com/office/drawing/2014/main" id="{9364F832-683B-3156-FC4C-D91A941A80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106" b="13863"/>
          <a:stretch/>
        </p:blipFill>
        <p:spPr>
          <a:xfrm>
            <a:off x="-422754" y="168813"/>
            <a:ext cx="12808458" cy="6405822"/>
          </a:xfrm>
          <a:prstGeom prst="rect">
            <a:avLst/>
          </a:prstGeom>
        </p:spPr>
      </p:pic>
      <p:pic>
        <p:nvPicPr>
          <p:cNvPr id="4" name="Imagem 3" descr="Logotipo&#10;&#10;Descrição gerada automaticamente com confiança baixa">
            <a:extLst>
              <a:ext uri="{FF2B5EF4-FFF2-40B4-BE49-F238E27FC236}">
                <a16:creationId xmlns:a16="http://schemas.microsoft.com/office/drawing/2014/main" id="{A20D65FA-B025-E716-CA97-05CA874E8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1119" y="283365"/>
            <a:ext cx="2881949" cy="840279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BBACED69-6442-76BF-F8D6-8FAB3BADC43D}"/>
              </a:ext>
            </a:extLst>
          </p:cNvPr>
          <p:cNvSpPr txBox="1"/>
          <p:nvPr/>
        </p:nvSpPr>
        <p:spPr>
          <a:xfrm>
            <a:off x="670921" y="544948"/>
            <a:ext cx="829019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237F66"/>
                </a:solidFill>
              </a:rPr>
              <a:t>Manifesto ABRASF de 13/11/2023</a:t>
            </a:r>
            <a:endParaRPr lang="en-US" dirty="0">
              <a:solidFill>
                <a:srgbClr val="237F66"/>
              </a:solidFill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09207E25-BFF5-ABF9-0815-02959BD68915}"/>
              </a:ext>
            </a:extLst>
          </p:cNvPr>
          <p:cNvCxnSpPr/>
          <p:nvPr/>
        </p:nvCxnSpPr>
        <p:spPr>
          <a:xfrm>
            <a:off x="787790" y="1068168"/>
            <a:ext cx="7680960" cy="0"/>
          </a:xfrm>
          <a:prstGeom prst="line">
            <a:avLst/>
          </a:prstGeom>
          <a:ln>
            <a:solidFill>
              <a:srgbClr val="237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84326235-980E-B61B-55A3-903AB962EE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0154" y="1347786"/>
            <a:ext cx="6555544" cy="547757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2535B22-8CDD-F710-DA05-47824B7325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3931" y="6041487"/>
            <a:ext cx="714375" cy="647700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56ECBD3C-2011-A095-1266-6BDA216CD39A}"/>
              </a:ext>
            </a:extLst>
          </p:cNvPr>
          <p:cNvCxnSpPr/>
          <p:nvPr/>
        </p:nvCxnSpPr>
        <p:spPr>
          <a:xfrm>
            <a:off x="9156137" y="2760275"/>
            <a:ext cx="0" cy="1786597"/>
          </a:xfrm>
          <a:prstGeom prst="line">
            <a:avLst/>
          </a:prstGeom>
          <a:ln>
            <a:solidFill>
              <a:srgbClr val="0F91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A9B8CD44-41E3-15FB-200C-625D5C3B8F16}"/>
              </a:ext>
            </a:extLst>
          </p:cNvPr>
          <p:cNvSpPr txBox="1"/>
          <p:nvPr/>
        </p:nvSpPr>
        <p:spPr>
          <a:xfrm>
            <a:off x="9365570" y="3391295"/>
            <a:ext cx="249052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237F66"/>
                </a:solidFill>
              </a:rPr>
              <a:t>Cota-parte</a:t>
            </a:r>
            <a:endParaRPr lang="en-US" dirty="0">
              <a:solidFill>
                <a:srgbClr val="237F66"/>
              </a:solidFill>
            </a:endParaRP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0002EC64-AD06-1297-22E8-55AE333D4827}"/>
              </a:ext>
            </a:extLst>
          </p:cNvPr>
          <p:cNvCxnSpPr/>
          <p:nvPr/>
        </p:nvCxnSpPr>
        <p:spPr>
          <a:xfrm>
            <a:off x="9156137" y="4887246"/>
            <a:ext cx="0" cy="1786597"/>
          </a:xfrm>
          <a:prstGeom prst="line">
            <a:avLst/>
          </a:prstGeom>
          <a:ln>
            <a:solidFill>
              <a:srgbClr val="0F91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1494EAE-C166-7ED6-EE87-D67AC5A7CDAA}"/>
              </a:ext>
            </a:extLst>
          </p:cNvPr>
          <p:cNvSpPr txBox="1"/>
          <p:nvPr/>
        </p:nvSpPr>
        <p:spPr>
          <a:xfrm>
            <a:off x="9318306" y="5268839"/>
            <a:ext cx="249052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237F66"/>
                </a:solidFill>
              </a:rPr>
              <a:t>Composição do Comitê Gestor</a:t>
            </a:r>
            <a:endParaRPr lang="en-US" dirty="0">
              <a:solidFill>
                <a:srgbClr val="237F66"/>
              </a:solidFill>
            </a:endParaRP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A64927D7-A700-F47D-256D-ED7232632E32}"/>
              </a:ext>
            </a:extLst>
          </p:cNvPr>
          <p:cNvCxnSpPr/>
          <p:nvPr/>
        </p:nvCxnSpPr>
        <p:spPr>
          <a:xfrm>
            <a:off x="9156137" y="1396493"/>
            <a:ext cx="0" cy="1008000"/>
          </a:xfrm>
          <a:prstGeom prst="line">
            <a:avLst/>
          </a:prstGeom>
          <a:ln>
            <a:solidFill>
              <a:srgbClr val="0F91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706666F-E9BA-C9B4-3B97-0613509457D5}"/>
              </a:ext>
            </a:extLst>
          </p:cNvPr>
          <p:cNvSpPr txBox="1"/>
          <p:nvPr/>
        </p:nvSpPr>
        <p:spPr>
          <a:xfrm>
            <a:off x="9352548" y="1634681"/>
            <a:ext cx="249052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237F66"/>
                </a:solidFill>
              </a:rPr>
              <a:t>Problemas IBS</a:t>
            </a:r>
            <a:endParaRPr lang="en-US" dirty="0">
              <a:solidFill>
                <a:srgbClr val="237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4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Diagrama&#10;&#10;Descrição gerada automaticamente">
            <a:extLst>
              <a:ext uri="{FF2B5EF4-FFF2-40B4-BE49-F238E27FC236}">
                <a16:creationId xmlns:a16="http://schemas.microsoft.com/office/drawing/2014/main" id="{9364F832-683B-3156-FC4C-D91A941A80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106" b="13863"/>
          <a:stretch/>
        </p:blipFill>
        <p:spPr>
          <a:xfrm>
            <a:off x="-308229" y="226089"/>
            <a:ext cx="12808458" cy="6405822"/>
          </a:xfrm>
          <a:prstGeom prst="rect">
            <a:avLst/>
          </a:prstGeom>
        </p:spPr>
      </p:pic>
      <p:pic>
        <p:nvPicPr>
          <p:cNvPr id="4" name="Imagem 3" descr="Logotipo&#10;&#10;Descrição gerada automaticamente com confiança baixa">
            <a:extLst>
              <a:ext uri="{FF2B5EF4-FFF2-40B4-BE49-F238E27FC236}">
                <a16:creationId xmlns:a16="http://schemas.microsoft.com/office/drawing/2014/main" id="{A20D65FA-B025-E716-CA97-05CA874E8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1119" y="283365"/>
            <a:ext cx="2881949" cy="840279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BBACED69-6442-76BF-F8D6-8FAB3BADC43D}"/>
              </a:ext>
            </a:extLst>
          </p:cNvPr>
          <p:cNvSpPr txBox="1"/>
          <p:nvPr/>
        </p:nvSpPr>
        <p:spPr>
          <a:xfrm>
            <a:off x="670921" y="544948"/>
            <a:ext cx="829019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237F66"/>
                </a:solidFill>
              </a:rPr>
              <a:t>Manifesto ABRASF de 13/11/2023</a:t>
            </a:r>
            <a:endParaRPr lang="en-US" dirty="0">
              <a:solidFill>
                <a:srgbClr val="237F66"/>
              </a:solidFill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09207E25-BFF5-ABF9-0815-02959BD68915}"/>
              </a:ext>
            </a:extLst>
          </p:cNvPr>
          <p:cNvCxnSpPr/>
          <p:nvPr/>
        </p:nvCxnSpPr>
        <p:spPr>
          <a:xfrm>
            <a:off x="787790" y="1068168"/>
            <a:ext cx="7680960" cy="0"/>
          </a:xfrm>
          <a:prstGeom prst="line">
            <a:avLst/>
          </a:prstGeom>
          <a:ln>
            <a:solidFill>
              <a:srgbClr val="237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65BB5F9F-8CB9-7F63-25C3-250BA34EB1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0153" y="1485450"/>
            <a:ext cx="6383069" cy="5153430"/>
          </a:xfrm>
          <a:prstGeom prst="rect">
            <a:avLst/>
          </a:prstGeom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5C82EC1C-76F3-9BEF-6A1A-A58BA391B8A9}"/>
              </a:ext>
            </a:extLst>
          </p:cNvPr>
          <p:cNvCxnSpPr/>
          <p:nvPr/>
        </p:nvCxnSpPr>
        <p:spPr>
          <a:xfrm>
            <a:off x="9089296" y="1778286"/>
            <a:ext cx="0" cy="1786597"/>
          </a:xfrm>
          <a:prstGeom prst="line">
            <a:avLst/>
          </a:prstGeom>
          <a:ln>
            <a:solidFill>
              <a:srgbClr val="0F91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5CE350C8-26DF-6778-648B-B63BD6309FC0}"/>
              </a:ext>
            </a:extLst>
          </p:cNvPr>
          <p:cNvSpPr txBox="1"/>
          <p:nvPr/>
        </p:nvSpPr>
        <p:spPr>
          <a:xfrm>
            <a:off x="9251464" y="2159879"/>
            <a:ext cx="2706065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237F66"/>
                </a:solidFill>
              </a:rPr>
              <a:t>Elaboração leis complementares</a:t>
            </a:r>
            <a:endParaRPr lang="en-US" dirty="0">
              <a:solidFill>
                <a:srgbClr val="237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11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Diagrama&#10;&#10;Descrição gerada automaticamente">
            <a:extLst>
              <a:ext uri="{FF2B5EF4-FFF2-40B4-BE49-F238E27FC236}">
                <a16:creationId xmlns:a16="http://schemas.microsoft.com/office/drawing/2014/main" id="{9364F832-683B-3156-FC4C-D91A941A80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106" b="13863"/>
          <a:stretch/>
        </p:blipFill>
        <p:spPr>
          <a:xfrm>
            <a:off x="-308229" y="226089"/>
            <a:ext cx="12808458" cy="6405822"/>
          </a:xfrm>
          <a:prstGeom prst="rect">
            <a:avLst/>
          </a:prstGeom>
        </p:spPr>
      </p:pic>
      <p:pic>
        <p:nvPicPr>
          <p:cNvPr id="4" name="Imagem 3" descr="Logotipo&#10;&#10;Descrição gerada automaticamente com confiança baixa">
            <a:extLst>
              <a:ext uri="{FF2B5EF4-FFF2-40B4-BE49-F238E27FC236}">
                <a16:creationId xmlns:a16="http://schemas.microsoft.com/office/drawing/2014/main" id="{A20D65FA-B025-E716-CA97-05CA874E8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1119" y="283365"/>
            <a:ext cx="2881949" cy="840279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BBACED69-6442-76BF-F8D6-8FAB3BADC43D}"/>
              </a:ext>
            </a:extLst>
          </p:cNvPr>
          <p:cNvSpPr txBox="1"/>
          <p:nvPr/>
        </p:nvSpPr>
        <p:spPr>
          <a:xfrm>
            <a:off x="670921" y="544948"/>
            <a:ext cx="829019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237F66"/>
                </a:solidFill>
              </a:rPr>
              <a:t>Cota-parte da arrecadação estadual do IBS </a:t>
            </a:r>
            <a:endParaRPr lang="en-US" dirty="0">
              <a:solidFill>
                <a:srgbClr val="237F66"/>
              </a:solidFill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09207E25-BFF5-ABF9-0815-02959BD68915}"/>
              </a:ext>
            </a:extLst>
          </p:cNvPr>
          <p:cNvCxnSpPr/>
          <p:nvPr/>
        </p:nvCxnSpPr>
        <p:spPr>
          <a:xfrm>
            <a:off x="787790" y="1068168"/>
            <a:ext cx="7680960" cy="0"/>
          </a:xfrm>
          <a:prstGeom prst="line">
            <a:avLst/>
          </a:prstGeom>
          <a:ln>
            <a:solidFill>
              <a:srgbClr val="237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5CE350C8-26DF-6778-648B-B63BD6309FC0}"/>
              </a:ext>
            </a:extLst>
          </p:cNvPr>
          <p:cNvSpPr txBox="1"/>
          <p:nvPr/>
        </p:nvSpPr>
        <p:spPr>
          <a:xfrm>
            <a:off x="768645" y="1408504"/>
            <a:ext cx="6827909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237F66"/>
                </a:solidFill>
              </a:rPr>
              <a:t>Tínhamos ISS de competência municipal </a:t>
            </a:r>
            <a:endParaRPr lang="en-US" dirty="0">
              <a:solidFill>
                <a:srgbClr val="237F66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BAEE774-CFF7-D944-9A9A-9AF96181A797}"/>
              </a:ext>
            </a:extLst>
          </p:cNvPr>
          <p:cNvSpPr txBox="1"/>
          <p:nvPr/>
        </p:nvSpPr>
        <p:spPr>
          <a:xfrm>
            <a:off x="768644" y="1931963"/>
            <a:ext cx="6827909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237F66"/>
                </a:solidFill>
              </a:rPr>
              <a:t>Tínhamos ICMS de competência estadual </a:t>
            </a:r>
            <a:endParaRPr lang="en-US" dirty="0">
              <a:solidFill>
                <a:srgbClr val="237F66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0A6B12B-659B-17D0-CD1E-410458B3C7F0}"/>
              </a:ext>
            </a:extLst>
          </p:cNvPr>
          <p:cNvSpPr txBox="1"/>
          <p:nvPr/>
        </p:nvSpPr>
        <p:spPr>
          <a:xfrm>
            <a:off x="1592298" y="2449882"/>
            <a:ext cx="996941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237F66"/>
                </a:solidFill>
              </a:rPr>
              <a:t>Art. 158. </a:t>
            </a:r>
            <a:r>
              <a:rPr lang="pt-BR" sz="2800" b="1" dirty="0">
                <a:solidFill>
                  <a:srgbClr val="237F66"/>
                </a:solidFill>
              </a:rPr>
              <a:t>Pertencem</a:t>
            </a:r>
            <a:r>
              <a:rPr lang="pt-BR" sz="2400" dirty="0">
                <a:solidFill>
                  <a:srgbClr val="237F66"/>
                </a:solidFill>
              </a:rPr>
              <a:t> aos Municípios: </a:t>
            </a:r>
            <a:r>
              <a:rPr lang="pt-BR" sz="2800" b="1" dirty="0">
                <a:solidFill>
                  <a:srgbClr val="237F66"/>
                </a:solidFill>
              </a:rPr>
              <a:t>25% da arrecadação do ICMS</a:t>
            </a:r>
            <a:endParaRPr lang="en-US" sz="2800" b="1" dirty="0">
              <a:solidFill>
                <a:srgbClr val="237F66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F236A41-5102-8F02-213F-5F34583D29E0}"/>
              </a:ext>
            </a:extLst>
          </p:cNvPr>
          <p:cNvSpPr txBox="1"/>
          <p:nvPr/>
        </p:nvSpPr>
        <p:spPr>
          <a:xfrm>
            <a:off x="787790" y="3389318"/>
            <a:ext cx="1088839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237F66"/>
                </a:solidFill>
              </a:rPr>
              <a:t>Cria-se o </a:t>
            </a:r>
            <a:r>
              <a:rPr lang="pt-BR" sz="2800" b="1" dirty="0">
                <a:solidFill>
                  <a:srgbClr val="237F66"/>
                </a:solidFill>
              </a:rPr>
              <a:t>IBS de competência compartilhada (tributação no destino) </a:t>
            </a:r>
            <a:endParaRPr lang="en-US" b="1" dirty="0">
              <a:solidFill>
                <a:srgbClr val="237F66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FCD6F72-F9E4-2B74-22BC-3322D07B80C8}"/>
              </a:ext>
            </a:extLst>
          </p:cNvPr>
          <p:cNvSpPr txBox="1"/>
          <p:nvPr/>
        </p:nvSpPr>
        <p:spPr>
          <a:xfrm>
            <a:off x="1592298" y="3940170"/>
            <a:ext cx="939457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237F66"/>
                </a:solidFill>
              </a:rPr>
              <a:t>É mantido na CF que parte da arrecadação do IBS estadual deve voltar para os municípios, com critérios distintos do destino.</a:t>
            </a:r>
            <a:endParaRPr lang="en-US" sz="2800" b="1" dirty="0">
              <a:solidFill>
                <a:srgbClr val="237F66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2899921-5601-7D54-77BC-A99EFC8C1EA6}"/>
              </a:ext>
            </a:extLst>
          </p:cNvPr>
          <p:cNvSpPr txBox="1"/>
          <p:nvPr/>
        </p:nvSpPr>
        <p:spPr>
          <a:xfrm>
            <a:off x="2278965" y="4959813"/>
            <a:ext cx="5669281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237F66"/>
                </a:solidFill>
              </a:rPr>
              <a:t>“</a:t>
            </a:r>
            <a:r>
              <a:rPr lang="pt-BR" sz="2400" i="1" dirty="0">
                <a:solidFill>
                  <a:srgbClr val="237F66"/>
                </a:solidFill>
              </a:rPr>
              <a:t>Um tributo cuja arrecadação é de minha competência, eu arrecado, repasso para os Estados para eles me devolverem, com base em critérios “mais ou menos” definidos</a:t>
            </a:r>
            <a:r>
              <a:rPr lang="pt-BR" sz="2400" dirty="0">
                <a:solidFill>
                  <a:srgbClr val="237F66"/>
                </a:solidFill>
              </a:rPr>
              <a:t>”</a:t>
            </a:r>
            <a:endParaRPr lang="en-US" sz="2800" b="1" dirty="0">
              <a:solidFill>
                <a:srgbClr val="237F66"/>
              </a:solidFill>
            </a:endParaRP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C051486B-3720-A506-7159-03C4ADF086C7}"/>
              </a:ext>
            </a:extLst>
          </p:cNvPr>
          <p:cNvCxnSpPr>
            <a:cxnSpLocks/>
          </p:cNvCxnSpPr>
          <p:nvPr/>
        </p:nvCxnSpPr>
        <p:spPr>
          <a:xfrm>
            <a:off x="8072925" y="5088636"/>
            <a:ext cx="0" cy="1394938"/>
          </a:xfrm>
          <a:prstGeom prst="line">
            <a:avLst/>
          </a:prstGeom>
          <a:ln>
            <a:solidFill>
              <a:srgbClr val="237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173033-368C-AE01-2213-55643EE8CF62}"/>
              </a:ext>
            </a:extLst>
          </p:cNvPr>
          <p:cNvSpPr txBox="1"/>
          <p:nvPr/>
        </p:nvSpPr>
        <p:spPr>
          <a:xfrm>
            <a:off x="8253877" y="4996130"/>
            <a:ext cx="3938123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237F66"/>
                </a:solidFill>
              </a:rPr>
              <a:t>80% população</a:t>
            </a:r>
          </a:p>
          <a:p>
            <a:r>
              <a:rPr lang="pt-BR" sz="2400" b="1" dirty="0">
                <a:solidFill>
                  <a:srgbClr val="237F66"/>
                </a:solidFill>
              </a:rPr>
              <a:t>10% educação *</a:t>
            </a:r>
          </a:p>
          <a:p>
            <a:r>
              <a:rPr lang="pt-BR" sz="2400" b="1" dirty="0">
                <a:solidFill>
                  <a:srgbClr val="237F66"/>
                </a:solidFill>
              </a:rPr>
              <a:t>5% preservação ambiental *</a:t>
            </a:r>
          </a:p>
          <a:p>
            <a:r>
              <a:rPr lang="pt-BR" sz="2400" b="1" dirty="0">
                <a:solidFill>
                  <a:srgbClr val="237F66"/>
                </a:solidFill>
              </a:rPr>
              <a:t>5% igual para todos</a:t>
            </a:r>
            <a:endParaRPr lang="en-US" sz="2800" b="1" dirty="0">
              <a:solidFill>
                <a:srgbClr val="237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35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0" grpId="0" animBg="1"/>
      <p:bldP spid="1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Diagrama&#10;&#10;Descrição gerada automaticamente">
            <a:extLst>
              <a:ext uri="{FF2B5EF4-FFF2-40B4-BE49-F238E27FC236}">
                <a16:creationId xmlns:a16="http://schemas.microsoft.com/office/drawing/2014/main" id="{9364F832-683B-3156-FC4C-D91A941A80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106" b="13863"/>
          <a:stretch/>
        </p:blipFill>
        <p:spPr>
          <a:xfrm>
            <a:off x="-308229" y="226089"/>
            <a:ext cx="12808458" cy="6405822"/>
          </a:xfrm>
          <a:prstGeom prst="rect">
            <a:avLst/>
          </a:prstGeom>
        </p:spPr>
      </p:pic>
      <p:pic>
        <p:nvPicPr>
          <p:cNvPr id="4" name="Imagem 3" descr="Logotipo&#10;&#10;Descrição gerada automaticamente com confiança baixa">
            <a:extLst>
              <a:ext uri="{FF2B5EF4-FFF2-40B4-BE49-F238E27FC236}">
                <a16:creationId xmlns:a16="http://schemas.microsoft.com/office/drawing/2014/main" id="{A20D65FA-B025-E716-CA97-05CA874E8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1119" y="283365"/>
            <a:ext cx="2881949" cy="840279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BBACED69-6442-76BF-F8D6-8FAB3BADC43D}"/>
              </a:ext>
            </a:extLst>
          </p:cNvPr>
          <p:cNvSpPr txBox="1"/>
          <p:nvPr/>
        </p:nvSpPr>
        <p:spPr>
          <a:xfrm>
            <a:off x="670921" y="544948"/>
            <a:ext cx="829019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237F66"/>
                </a:solidFill>
              </a:rPr>
              <a:t>Composição do Comitê Gestor </a:t>
            </a:r>
            <a:endParaRPr lang="en-US" dirty="0">
              <a:solidFill>
                <a:srgbClr val="237F66"/>
              </a:solidFill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09207E25-BFF5-ABF9-0815-02959BD68915}"/>
              </a:ext>
            </a:extLst>
          </p:cNvPr>
          <p:cNvCxnSpPr/>
          <p:nvPr/>
        </p:nvCxnSpPr>
        <p:spPr>
          <a:xfrm>
            <a:off x="787790" y="1068168"/>
            <a:ext cx="7680960" cy="0"/>
          </a:xfrm>
          <a:prstGeom prst="line">
            <a:avLst/>
          </a:prstGeom>
          <a:ln>
            <a:solidFill>
              <a:srgbClr val="237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5CE350C8-26DF-6778-648B-B63BD6309FC0}"/>
              </a:ext>
            </a:extLst>
          </p:cNvPr>
          <p:cNvSpPr txBox="1"/>
          <p:nvPr/>
        </p:nvSpPr>
        <p:spPr>
          <a:xfrm>
            <a:off x="768645" y="1408504"/>
            <a:ext cx="6827909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237F66"/>
                </a:solidFill>
              </a:rPr>
              <a:t>27 representantes dos municípios</a:t>
            </a:r>
            <a:endParaRPr lang="en-US" dirty="0">
              <a:solidFill>
                <a:srgbClr val="237F66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BAEE774-CFF7-D944-9A9A-9AF96181A797}"/>
              </a:ext>
            </a:extLst>
          </p:cNvPr>
          <p:cNvSpPr txBox="1"/>
          <p:nvPr/>
        </p:nvSpPr>
        <p:spPr>
          <a:xfrm>
            <a:off x="670168" y="1931963"/>
            <a:ext cx="10286722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237F66"/>
                </a:solidFill>
              </a:rPr>
              <a:t>	14, </a:t>
            </a:r>
            <a:r>
              <a:rPr lang="pt-BR" sz="2400" dirty="0">
                <a:solidFill>
                  <a:srgbClr val="237F66"/>
                </a:solidFill>
              </a:rPr>
              <a:t>com base nos votos de cada Município, com valor igual para todos</a:t>
            </a:r>
          </a:p>
          <a:p>
            <a:r>
              <a:rPr lang="pt-BR" sz="2400" dirty="0">
                <a:solidFill>
                  <a:srgbClr val="237F66"/>
                </a:solidFill>
              </a:rPr>
              <a:t>	</a:t>
            </a:r>
            <a:r>
              <a:rPr lang="pt-BR" sz="2800" dirty="0">
                <a:solidFill>
                  <a:srgbClr val="237F66"/>
                </a:solidFill>
              </a:rPr>
              <a:t>13,</a:t>
            </a:r>
            <a:r>
              <a:rPr lang="pt-BR" sz="2400" dirty="0">
                <a:solidFill>
                  <a:srgbClr val="237F66"/>
                </a:solidFill>
              </a:rPr>
              <a:t> com base nos votos de cada Município ponderados pelas populações </a:t>
            </a:r>
            <a:endParaRPr lang="en-US" dirty="0">
              <a:solidFill>
                <a:srgbClr val="237F66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F236A41-5102-8F02-213F-5F34583D29E0}"/>
              </a:ext>
            </a:extLst>
          </p:cNvPr>
          <p:cNvSpPr txBox="1"/>
          <p:nvPr/>
        </p:nvSpPr>
        <p:spPr>
          <a:xfrm>
            <a:off x="787790" y="3220503"/>
            <a:ext cx="199761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237F66"/>
                </a:solidFill>
              </a:rPr>
              <a:t>Simulação</a:t>
            </a:r>
            <a:endParaRPr lang="en-US" b="1" dirty="0">
              <a:solidFill>
                <a:srgbClr val="237F66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FCD6F72-F9E4-2B74-22BC-3322D07B80C8}"/>
              </a:ext>
            </a:extLst>
          </p:cNvPr>
          <p:cNvSpPr txBox="1"/>
          <p:nvPr/>
        </p:nvSpPr>
        <p:spPr>
          <a:xfrm>
            <a:off x="1592298" y="3771355"/>
            <a:ext cx="6201204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237F66"/>
                </a:solidFill>
              </a:rPr>
              <a:t>20 municípios com menos de 80 mil habitantes</a:t>
            </a:r>
          </a:p>
          <a:p>
            <a:r>
              <a:rPr lang="pt-BR" sz="2400" b="1" dirty="0">
                <a:solidFill>
                  <a:srgbClr val="237F66"/>
                </a:solidFill>
              </a:rPr>
              <a:t>07 municípios com mais de 80 mil habitantes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1BBC574-D354-6F43-4E89-361B6C4784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5110" y="2037222"/>
            <a:ext cx="357188" cy="32385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A1C76980-AB6B-82A6-FF6C-186FE4800E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6832" y="2442839"/>
            <a:ext cx="357188" cy="323850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1E13961A-1536-3C5F-6CA7-24E617A4A5B7}"/>
              </a:ext>
            </a:extLst>
          </p:cNvPr>
          <p:cNvSpPr txBox="1"/>
          <p:nvPr/>
        </p:nvSpPr>
        <p:spPr>
          <a:xfrm>
            <a:off x="845386" y="4885287"/>
            <a:ext cx="10286722" cy="187743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237F66"/>
                </a:solidFill>
              </a:rPr>
              <a:t>Sub-representação das capitais</a:t>
            </a:r>
          </a:p>
          <a:p>
            <a:endParaRPr lang="pt-BR" sz="1200" dirty="0">
              <a:solidFill>
                <a:srgbClr val="237F66"/>
              </a:solidFill>
            </a:endParaRPr>
          </a:p>
          <a:p>
            <a:r>
              <a:rPr lang="pt-BR" sz="2800" dirty="0">
                <a:solidFill>
                  <a:srgbClr val="237F66"/>
                </a:solidFill>
              </a:rPr>
              <a:t>Munícipios sem administrações tributárias capacitadas serão maioria,  municípios esses que tem consultorias auxiliando na arrecadação</a:t>
            </a:r>
          </a:p>
          <a:p>
            <a:endParaRPr lang="en-US" b="1" dirty="0">
              <a:solidFill>
                <a:srgbClr val="237F66"/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14C6C7B-547F-686E-0817-C19BCB07133A}"/>
              </a:ext>
            </a:extLst>
          </p:cNvPr>
          <p:cNvSpPr txBox="1"/>
          <p:nvPr/>
        </p:nvSpPr>
        <p:spPr>
          <a:xfrm>
            <a:off x="8468750" y="4340481"/>
            <a:ext cx="2435928" cy="1015663"/>
          </a:xfrm>
          <a:prstGeom prst="rect">
            <a:avLst/>
          </a:prstGeom>
          <a:solidFill>
            <a:srgbClr val="009E56"/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i="1" dirty="0">
                <a:solidFill>
                  <a:schemeClr val="bg1"/>
                </a:solidFill>
              </a:rPr>
              <a:t>Importância da LC definir parâmetros para representar</a:t>
            </a:r>
            <a:endParaRPr lang="en-US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92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Diagrama&#10;&#10;Descrição gerada automaticamente">
            <a:extLst>
              <a:ext uri="{FF2B5EF4-FFF2-40B4-BE49-F238E27FC236}">
                <a16:creationId xmlns:a16="http://schemas.microsoft.com/office/drawing/2014/main" id="{9364F832-683B-3156-FC4C-D91A941A80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06" b="13863"/>
          <a:stretch/>
        </p:blipFill>
        <p:spPr>
          <a:xfrm>
            <a:off x="1187883" y="1289238"/>
            <a:ext cx="4278460" cy="2139762"/>
          </a:xfrm>
          <a:prstGeom prst="rect">
            <a:avLst/>
          </a:prstGeom>
        </p:spPr>
      </p:pic>
      <p:pic>
        <p:nvPicPr>
          <p:cNvPr id="4" name="Imagem 3" descr="Logotipo&#10;&#10;Descrição gerada automaticamente com confiança baixa">
            <a:extLst>
              <a:ext uri="{FF2B5EF4-FFF2-40B4-BE49-F238E27FC236}">
                <a16:creationId xmlns:a16="http://schemas.microsoft.com/office/drawing/2014/main" id="{A20D65FA-B025-E716-CA97-05CA874E8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662" y="3894718"/>
            <a:ext cx="4283013" cy="1248782"/>
          </a:xfrm>
          <a:prstGeom prst="rect">
            <a:avLst/>
          </a:prstGeom>
        </p:spPr>
      </p:pic>
      <p:sp>
        <p:nvSpPr>
          <p:cNvPr id="13" name="CaixaDeTexto 6">
            <a:extLst>
              <a:ext uri="{FF2B5EF4-FFF2-40B4-BE49-F238E27FC236}">
                <a16:creationId xmlns:a16="http://schemas.microsoft.com/office/drawing/2014/main" id="{693AA1F3-F689-5BFF-D317-A33D5412582A}"/>
              </a:ext>
            </a:extLst>
          </p:cNvPr>
          <p:cNvSpPr txBox="1"/>
          <p:nvPr/>
        </p:nvSpPr>
        <p:spPr>
          <a:xfrm>
            <a:off x="6654225" y="1293015"/>
            <a:ext cx="44004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5400" b="1" dirty="0">
                <a:solidFill>
                  <a:srgbClr val="0F915F"/>
                </a:solidFill>
              </a:rPr>
              <a:t>Reforma Tributária</a:t>
            </a:r>
            <a:endParaRPr lang="en-US" sz="5400" b="1" dirty="0">
              <a:solidFill>
                <a:srgbClr val="0F915F"/>
              </a:solidFill>
            </a:endParaRPr>
          </a:p>
        </p:txBody>
      </p:sp>
      <p:sp>
        <p:nvSpPr>
          <p:cNvPr id="15" name="CaixaDeTexto 7">
            <a:extLst>
              <a:ext uri="{FF2B5EF4-FFF2-40B4-BE49-F238E27FC236}">
                <a16:creationId xmlns:a16="http://schemas.microsoft.com/office/drawing/2014/main" id="{8CCC8A3B-B755-7039-D110-6BD375789237}"/>
              </a:ext>
            </a:extLst>
          </p:cNvPr>
          <p:cNvSpPr txBox="1"/>
          <p:nvPr/>
        </p:nvSpPr>
        <p:spPr>
          <a:xfrm>
            <a:off x="6654225" y="3868598"/>
            <a:ext cx="581354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600" b="1" dirty="0">
                <a:solidFill>
                  <a:srgbClr val="0F915F"/>
                </a:solidFill>
              </a:rPr>
              <a:t>Rodrigo S Fantinel</a:t>
            </a:r>
          </a:p>
          <a:p>
            <a:endParaRPr lang="pt-BR" sz="400" dirty="0">
              <a:solidFill>
                <a:srgbClr val="0F915F"/>
              </a:solidFill>
            </a:endParaRPr>
          </a:p>
          <a:p>
            <a:r>
              <a:rPr lang="pt-BR" sz="2000" dirty="0">
                <a:solidFill>
                  <a:srgbClr val="0F915F"/>
                </a:solidFill>
              </a:rPr>
              <a:t>Presidente da Associação Brasileira das </a:t>
            </a:r>
          </a:p>
          <a:p>
            <a:r>
              <a:rPr lang="pt-BR" sz="2000" dirty="0">
                <a:solidFill>
                  <a:srgbClr val="0F915F"/>
                </a:solidFill>
              </a:rPr>
              <a:t>Secretarias de Finanças das Capitais (ABRASF)</a:t>
            </a:r>
          </a:p>
          <a:p>
            <a:endParaRPr lang="pt-BR" sz="800" dirty="0">
              <a:solidFill>
                <a:srgbClr val="0F915F"/>
              </a:solidFill>
            </a:endParaRPr>
          </a:p>
          <a:p>
            <a:r>
              <a:rPr lang="pt-BR" sz="2000" dirty="0">
                <a:solidFill>
                  <a:srgbClr val="0F915F"/>
                </a:solidFill>
              </a:rPr>
              <a:t>Secretário da Fazenda de Porto Alegre</a:t>
            </a:r>
          </a:p>
          <a:p>
            <a:endParaRPr lang="pt-BR" sz="2000" b="1" dirty="0">
              <a:solidFill>
                <a:srgbClr val="0F915F"/>
              </a:solidFill>
            </a:endParaRPr>
          </a:p>
          <a:p>
            <a:r>
              <a:rPr lang="pt-BR" sz="2600" b="1" dirty="0">
                <a:solidFill>
                  <a:srgbClr val="0F915F"/>
                </a:solidFill>
              </a:rPr>
              <a:t>@abrasf.org.br</a:t>
            </a:r>
          </a:p>
          <a:p>
            <a:endParaRPr lang="pt-BR" sz="1000" dirty="0">
              <a:solidFill>
                <a:srgbClr val="0F915F"/>
              </a:solidFill>
            </a:endParaRPr>
          </a:p>
          <a:p>
            <a:endParaRPr lang="en-US" sz="2000" dirty="0">
              <a:solidFill>
                <a:srgbClr val="0F91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645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Diagrama&#10;&#10;Descrição gerada automaticamente">
            <a:extLst>
              <a:ext uri="{FF2B5EF4-FFF2-40B4-BE49-F238E27FC236}">
                <a16:creationId xmlns:a16="http://schemas.microsoft.com/office/drawing/2014/main" id="{9364F832-683B-3156-FC4C-D91A941A80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106" b="13863"/>
          <a:stretch/>
        </p:blipFill>
        <p:spPr>
          <a:xfrm>
            <a:off x="11058" y="393895"/>
            <a:ext cx="12137399" cy="6070209"/>
          </a:xfrm>
          <a:prstGeom prst="rect">
            <a:avLst/>
          </a:prstGeom>
        </p:spPr>
      </p:pic>
      <p:pic>
        <p:nvPicPr>
          <p:cNvPr id="4" name="Imagem 3" descr="Logotipo&#10;&#10;Descrição gerada automaticamente com confiança baixa">
            <a:extLst>
              <a:ext uri="{FF2B5EF4-FFF2-40B4-BE49-F238E27FC236}">
                <a16:creationId xmlns:a16="http://schemas.microsoft.com/office/drawing/2014/main" id="{A20D65FA-B025-E716-CA97-05CA874E8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1119" y="283365"/>
            <a:ext cx="2881949" cy="84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17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Diagrama&#10;&#10;Descrição gerada automaticamente">
            <a:extLst>
              <a:ext uri="{FF2B5EF4-FFF2-40B4-BE49-F238E27FC236}">
                <a16:creationId xmlns:a16="http://schemas.microsoft.com/office/drawing/2014/main" id="{9364F832-683B-3156-FC4C-D91A941A80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106" b="13863"/>
          <a:stretch/>
        </p:blipFill>
        <p:spPr>
          <a:xfrm>
            <a:off x="11058" y="393895"/>
            <a:ext cx="12137399" cy="6070209"/>
          </a:xfrm>
          <a:prstGeom prst="rect">
            <a:avLst/>
          </a:prstGeom>
        </p:spPr>
      </p:pic>
      <p:pic>
        <p:nvPicPr>
          <p:cNvPr id="4" name="Imagem 3" descr="Logotipo&#10;&#10;Descrição gerada automaticamente com confiança baixa">
            <a:extLst>
              <a:ext uri="{FF2B5EF4-FFF2-40B4-BE49-F238E27FC236}">
                <a16:creationId xmlns:a16="http://schemas.microsoft.com/office/drawing/2014/main" id="{A20D65FA-B025-E716-CA97-05CA874E8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1119" y="283365"/>
            <a:ext cx="2881949" cy="84027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A65CB4C-85A2-C02B-84CF-6A6973CA19B5}"/>
              </a:ext>
            </a:extLst>
          </p:cNvPr>
          <p:cNvSpPr txBox="1"/>
          <p:nvPr/>
        </p:nvSpPr>
        <p:spPr>
          <a:xfrm>
            <a:off x="796873" y="948810"/>
            <a:ext cx="3354213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237F66"/>
                </a:solidFill>
                <a:effectLst/>
              </a:rPr>
              <a:t>5.570</a:t>
            </a:r>
            <a:r>
              <a:rPr lang="en-US" sz="3200" b="0" i="0" dirty="0">
                <a:solidFill>
                  <a:srgbClr val="237F66"/>
                </a:solidFill>
                <a:effectLst/>
              </a:rPr>
              <a:t> </a:t>
            </a:r>
            <a:r>
              <a:rPr lang="en-US" sz="2800" dirty="0" err="1">
                <a:solidFill>
                  <a:srgbClr val="237F66"/>
                </a:solidFill>
              </a:rPr>
              <a:t>municípios</a:t>
            </a:r>
            <a:endParaRPr lang="en-US" sz="2400" dirty="0">
              <a:solidFill>
                <a:srgbClr val="237F66"/>
              </a:solidFill>
            </a:endParaRPr>
          </a:p>
        </p:txBody>
      </p:sp>
      <p:pic>
        <p:nvPicPr>
          <p:cNvPr id="1026" name="Picture 2" descr="Construção proteção saude cruz medico - Ícones Ferramentas, Construção e  Equipamentos">
            <a:extLst>
              <a:ext uri="{FF2B5EF4-FFF2-40B4-BE49-F238E27FC236}">
                <a16:creationId xmlns:a16="http://schemas.microsoft.com/office/drawing/2014/main" id="{C6F216A8-804E-5C0B-AA9F-5C4DBD913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304" y="2691008"/>
            <a:ext cx="1028278" cy="102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ducação - ícones de educação grátis">
            <a:extLst>
              <a:ext uri="{FF2B5EF4-FFF2-40B4-BE49-F238E27FC236}">
                <a16:creationId xmlns:a16="http://schemas.microsoft.com/office/drawing/2014/main" id="{AE8406B1-4C60-B839-4548-4886666E9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863" y="2606096"/>
            <a:ext cx="1028277" cy="102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16" descr="Internet casa símbolo rede construção habitação placa forma residencial logotipo isolado casa botão local na rede Internet ">
            <a:extLst>
              <a:ext uri="{FF2B5EF4-FFF2-40B4-BE49-F238E27FC236}">
                <a16:creationId xmlns:a16="http://schemas.microsoft.com/office/drawing/2014/main" id="{CFBD044D-3A48-8BAD-79DB-20E4C5BB9A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74790" y="3228848"/>
            <a:ext cx="352552" cy="35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89FC93F6-19ED-D94B-F440-334542857EC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54756" y="2604198"/>
            <a:ext cx="1175175" cy="117517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A003F188-27DF-0B7B-ECCE-8AB5E33E890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78139" y="2804328"/>
            <a:ext cx="914958" cy="914958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658D35A3-75C6-9DCA-0759-8769A877BE4F}"/>
              </a:ext>
            </a:extLst>
          </p:cNvPr>
          <p:cNvSpPr txBox="1"/>
          <p:nvPr/>
        </p:nvSpPr>
        <p:spPr>
          <a:xfrm>
            <a:off x="10192055" y="2765136"/>
            <a:ext cx="19956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>
                <a:solidFill>
                  <a:srgbClr val="237F66"/>
                </a:solidFill>
              </a:rPr>
              <a:t>....</a:t>
            </a:r>
            <a:endParaRPr lang="en-US" sz="6600" dirty="0">
              <a:solidFill>
                <a:srgbClr val="237F66"/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091A4F5-E8A8-12ED-34FA-EF8768C3EB19}"/>
              </a:ext>
            </a:extLst>
          </p:cNvPr>
          <p:cNvSpPr txBox="1"/>
          <p:nvPr/>
        </p:nvSpPr>
        <p:spPr>
          <a:xfrm>
            <a:off x="560067" y="4153433"/>
            <a:ext cx="283076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sz="2400" dirty="0" err="1">
                <a:solidFill>
                  <a:srgbClr val="FF0000"/>
                </a:solidFill>
              </a:rPr>
              <a:t>Tabela</a:t>
            </a:r>
            <a:r>
              <a:rPr lang="en-US" sz="2400" dirty="0">
                <a:solidFill>
                  <a:srgbClr val="FF0000"/>
                </a:solidFill>
              </a:rPr>
              <a:t> SUS, </a:t>
            </a:r>
          </a:p>
          <a:p>
            <a:pPr algn="r"/>
            <a:r>
              <a:rPr lang="en-US" sz="2400" dirty="0">
                <a:solidFill>
                  <a:srgbClr val="FF0000"/>
                </a:solidFill>
              </a:rPr>
              <a:t>Piso da </a:t>
            </a:r>
            <a:r>
              <a:rPr lang="en-US" sz="2400" dirty="0" err="1">
                <a:solidFill>
                  <a:srgbClr val="FF0000"/>
                </a:solidFill>
              </a:rPr>
              <a:t>enfermagem</a:t>
            </a:r>
            <a:r>
              <a:rPr lang="en-US" sz="2400" dirty="0">
                <a:solidFill>
                  <a:srgbClr val="FF0000"/>
                </a:solidFill>
              </a:rPr>
              <a:t> …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6AE3461-BCFA-B17D-327C-CC4D9D86C554}"/>
              </a:ext>
            </a:extLst>
          </p:cNvPr>
          <p:cNvSpPr txBox="1"/>
          <p:nvPr/>
        </p:nvSpPr>
        <p:spPr>
          <a:xfrm>
            <a:off x="3611694" y="4145738"/>
            <a:ext cx="283076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9E56"/>
                </a:solidFill>
              </a:rPr>
              <a:t>Merenda escolar, </a:t>
            </a:r>
          </a:p>
          <a:p>
            <a:pPr algn="ctr"/>
            <a:r>
              <a:rPr lang="en-US" sz="2400" b="1" dirty="0" err="1">
                <a:solidFill>
                  <a:srgbClr val="009E56"/>
                </a:solidFill>
              </a:rPr>
              <a:t>uniforme</a:t>
            </a:r>
            <a:r>
              <a:rPr lang="en-US" sz="2400" b="1" dirty="0">
                <a:solidFill>
                  <a:srgbClr val="009E56"/>
                </a:solidFill>
              </a:rPr>
              <a:t>, </a:t>
            </a:r>
            <a:r>
              <a:rPr lang="en-US" sz="2400" b="1" dirty="0" err="1">
                <a:solidFill>
                  <a:srgbClr val="009E56"/>
                </a:solidFill>
              </a:rPr>
              <a:t>inativos</a:t>
            </a:r>
            <a:endParaRPr lang="en-US" sz="2400" b="1" dirty="0">
              <a:solidFill>
                <a:srgbClr val="009E56"/>
              </a:solidFill>
            </a:endParaRPr>
          </a:p>
          <a:p>
            <a:pPr algn="ctr"/>
            <a:r>
              <a:rPr lang="en-US" sz="2400" b="1" dirty="0">
                <a:solidFill>
                  <a:srgbClr val="009E56"/>
                </a:solidFill>
              </a:rPr>
              <a:t>…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4A43E57-7AE2-28F3-EDE9-9274611AAE2E}"/>
              </a:ext>
            </a:extLst>
          </p:cNvPr>
          <p:cNvSpPr txBox="1"/>
          <p:nvPr/>
        </p:nvSpPr>
        <p:spPr>
          <a:xfrm>
            <a:off x="6471140" y="4159900"/>
            <a:ext cx="1542408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Enchentes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</a:rPr>
              <a:t>no RS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</a:rPr>
              <a:t>…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96BD4261-829B-468E-AF63-F271B5FE3A2F}"/>
              </a:ext>
            </a:extLst>
          </p:cNvPr>
          <p:cNvSpPr txBox="1"/>
          <p:nvPr/>
        </p:nvSpPr>
        <p:spPr>
          <a:xfrm>
            <a:off x="8464414" y="4145737"/>
            <a:ext cx="1542408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BE5108"/>
                </a:solidFill>
              </a:rPr>
              <a:t>Subsídio</a:t>
            </a:r>
            <a:r>
              <a:rPr lang="en-US" sz="2400" dirty="0">
                <a:solidFill>
                  <a:srgbClr val="BE5108"/>
                </a:solidFill>
              </a:rPr>
              <a:t> </a:t>
            </a:r>
          </a:p>
          <a:p>
            <a:pPr algn="ctr"/>
            <a:r>
              <a:rPr lang="en-US" sz="2400" dirty="0" err="1">
                <a:solidFill>
                  <a:srgbClr val="BE5108"/>
                </a:solidFill>
              </a:rPr>
              <a:t>Transporte</a:t>
            </a:r>
            <a:endParaRPr lang="en-US" sz="2400" dirty="0">
              <a:solidFill>
                <a:srgbClr val="BE5108"/>
              </a:solidFill>
            </a:endParaRPr>
          </a:p>
          <a:p>
            <a:pPr algn="ctr"/>
            <a:r>
              <a:rPr lang="en-US" sz="2400" dirty="0">
                <a:solidFill>
                  <a:srgbClr val="BE5108"/>
                </a:solidFill>
              </a:rPr>
              <a:t>…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7AEEC55-F5C5-F13B-F99E-F7E3737257F0}"/>
              </a:ext>
            </a:extLst>
          </p:cNvPr>
          <p:cNvSpPr txBox="1"/>
          <p:nvPr/>
        </p:nvSpPr>
        <p:spPr>
          <a:xfrm>
            <a:off x="560067" y="5480848"/>
            <a:ext cx="283076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solidFill>
                  <a:srgbClr val="FF0000"/>
                </a:solidFill>
              </a:rPr>
              <a:t>Em Porto Alegre,</a:t>
            </a:r>
          </a:p>
          <a:p>
            <a:pPr algn="r"/>
            <a:r>
              <a:rPr lang="en-US" sz="2400" b="1" dirty="0">
                <a:solidFill>
                  <a:srgbClr val="FF0000"/>
                </a:solidFill>
              </a:rPr>
              <a:t>R$ 120 </a:t>
            </a:r>
            <a:r>
              <a:rPr lang="en-US" sz="2400" b="1" dirty="0" err="1">
                <a:solidFill>
                  <a:srgbClr val="FF0000"/>
                </a:solidFill>
              </a:rPr>
              <a:t>milhões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4515359-27A7-4699-3327-C887408EBFDA}"/>
              </a:ext>
            </a:extLst>
          </p:cNvPr>
          <p:cNvSpPr txBox="1"/>
          <p:nvPr/>
        </p:nvSpPr>
        <p:spPr>
          <a:xfrm>
            <a:off x="3695337" y="5480846"/>
            <a:ext cx="283076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009E56"/>
                </a:solidFill>
              </a:defRPr>
            </a:lvl1pPr>
          </a:lstStyle>
          <a:p>
            <a:r>
              <a:rPr lang="en-US" sz="2000" b="0" dirty="0"/>
              <a:t>Em Porto Alegre,</a:t>
            </a:r>
          </a:p>
          <a:p>
            <a:r>
              <a:rPr lang="en-US" dirty="0"/>
              <a:t>R$ 450 </a:t>
            </a:r>
            <a:r>
              <a:rPr lang="en-US" dirty="0" err="1"/>
              <a:t>milhões</a:t>
            </a:r>
            <a:endParaRPr lang="en-US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E67AE84-0AD2-8C90-F2F3-42CB138319AD}"/>
              </a:ext>
            </a:extLst>
          </p:cNvPr>
          <p:cNvSpPr txBox="1"/>
          <p:nvPr/>
        </p:nvSpPr>
        <p:spPr>
          <a:xfrm>
            <a:off x="7242343" y="5480846"/>
            <a:ext cx="283076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rgbClr val="BE5108"/>
                </a:solidFill>
              </a:defRPr>
            </a:lvl1pPr>
          </a:lstStyle>
          <a:p>
            <a:pPr algn="r"/>
            <a:r>
              <a:rPr lang="en-US" sz="2000" dirty="0"/>
              <a:t>Em Porto Alegre,</a:t>
            </a:r>
          </a:p>
          <a:p>
            <a:pPr algn="r"/>
            <a:r>
              <a:rPr lang="en-US" b="1" dirty="0"/>
              <a:t>R$ 145 </a:t>
            </a:r>
            <a:r>
              <a:rPr lang="en-US" b="1" dirty="0" err="1"/>
              <a:t>milhões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7126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  <p:bldP spid="20" grpId="0" animBg="1"/>
      <p:bldP spid="2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Diagrama&#10;&#10;Descrição gerada automaticamente">
            <a:extLst>
              <a:ext uri="{FF2B5EF4-FFF2-40B4-BE49-F238E27FC236}">
                <a16:creationId xmlns:a16="http://schemas.microsoft.com/office/drawing/2014/main" id="{9364F832-683B-3156-FC4C-D91A941A80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106" b="13863"/>
          <a:stretch/>
        </p:blipFill>
        <p:spPr>
          <a:xfrm>
            <a:off x="27300" y="393895"/>
            <a:ext cx="12137399" cy="6070209"/>
          </a:xfrm>
          <a:prstGeom prst="rect">
            <a:avLst/>
          </a:prstGeom>
        </p:spPr>
      </p:pic>
      <p:pic>
        <p:nvPicPr>
          <p:cNvPr id="4" name="Imagem 3" descr="Logotipo&#10;&#10;Descrição gerada automaticamente com confiança baixa">
            <a:extLst>
              <a:ext uri="{FF2B5EF4-FFF2-40B4-BE49-F238E27FC236}">
                <a16:creationId xmlns:a16="http://schemas.microsoft.com/office/drawing/2014/main" id="{A20D65FA-B025-E716-CA97-05CA874E8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1119" y="283365"/>
            <a:ext cx="2881949" cy="84027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A65CB4C-85A2-C02B-84CF-6A6973CA19B5}"/>
              </a:ext>
            </a:extLst>
          </p:cNvPr>
          <p:cNvSpPr txBox="1"/>
          <p:nvPr/>
        </p:nvSpPr>
        <p:spPr>
          <a:xfrm>
            <a:off x="796873" y="948810"/>
            <a:ext cx="304917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237F66"/>
                </a:solidFill>
                <a:effectLst/>
              </a:rPr>
              <a:t>5.570</a:t>
            </a:r>
            <a:r>
              <a:rPr lang="en-US" sz="3200" b="0" i="0" dirty="0">
                <a:solidFill>
                  <a:srgbClr val="237F66"/>
                </a:solidFill>
                <a:effectLst/>
              </a:rPr>
              <a:t> </a:t>
            </a:r>
            <a:r>
              <a:rPr lang="en-US" sz="2800" dirty="0" err="1">
                <a:solidFill>
                  <a:srgbClr val="237F66"/>
                </a:solidFill>
              </a:rPr>
              <a:t>municípios</a:t>
            </a:r>
            <a:endParaRPr lang="en-US" sz="2400" dirty="0">
              <a:solidFill>
                <a:srgbClr val="237F66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562E613-4F67-9F87-D68D-DEBD8F9135D9}"/>
              </a:ext>
            </a:extLst>
          </p:cNvPr>
          <p:cNvSpPr txBox="1"/>
          <p:nvPr/>
        </p:nvSpPr>
        <p:spPr>
          <a:xfrm>
            <a:off x="2020764" y="1939312"/>
            <a:ext cx="497292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237F66"/>
                </a:solidFill>
                <a:effectLst/>
              </a:rPr>
              <a:t>415</a:t>
            </a:r>
            <a:r>
              <a:rPr lang="en-US" sz="2800" b="0" i="0" dirty="0">
                <a:solidFill>
                  <a:srgbClr val="237F66"/>
                </a:solidFill>
                <a:effectLst/>
              </a:rPr>
              <a:t> </a:t>
            </a:r>
            <a:r>
              <a:rPr lang="en-US" sz="2400" b="0" i="0" dirty="0" err="1">
                <a:solidFill>
                  <a:srgbClr val="237F66"/>
                </a:solidFill>
                <a:effectLst/>
              </a:rPr>
              <a:t>têm</a:t>
            </a:r>
            <a:r>
              <a:rPr lang="en-US" sz="2400" b="0" i="0" dirty="0">
                <a:solidFill>
                  <a:srgbClr val="237F66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237F66"/>
                </a:solidFill>
                <a:effectLst/>
              </a:rPr>
              <a:t>mais</a:t>
            </a:r>
            <a:r>
              <a:rPr lang="en-US" sz="2400" b="0" i="0" dirty="0">
                <a:solidFill>
                  <a:srgbClr val="237F66"/>
                </a:solidFill>
                <a:effectLst/>
              </a:rPr>
              <a:t> de 80 mil </a:t>
            </a:r>
            <a:r>
              <a:rPr lang="en-US" sz="2400" b="0" i="0" dirty="0" err="1">
                <a:solidFill>
                  <a:srgbClr val="237F66"/>
                </a:solidFill>
                <a:effectLst/>
              </a:rPr>
              <a:t>habitantes</a:t>
            </a:r>
            <a:endParaRPr lang="en-US" sz="2400" dirty="0">
              <a:solidFill>
                <a:srgbClr val="237F66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28F3F9B-6E69-6FF4-C356-D8DC2C0936F7}"/>
              </a:ext>
            </a:extLst>
          </p:cNvPr>
          <p:cNvSpPr txBox="1"/>
          <p:nvPr/>
        </p:nvSpPr>
        <p:spPr>
          <a:xfrm>
            <a:off x="2020764" y="2775068"/>
            <a:ext cx="694035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237F66"/>
                </a:solidFill>
                <a:effectLst/>
              </a:rPr>
              <a:t>61%</a:t>
            </a:r>
            <a:r>
              <a:rPr lang="en-US" sz="2800" b="0" i="0" dirty="0">
                <a:solidFill>
                  <a:srgbClr val="237F66"/>
                </a:solidFill>
                <a:effectLst/>
              </a:rPr>
              <a:t> </a:t>
            </a:r>
            <a:r>
              <a:rPr lang="en-US" sz="2400" b="0" i="0" dirty="0">
                <a:solidFill>
                  <a:srgbClr val="237F66"/>
                </a:solidFill>
                <a:effectLst/>
              </a:rPr>
              <a:t>da </a:t>
            </a:r>
            <a:r>
              <a:rPr lang="en-US" sz="2400" b="0" i="0" dirty="0" err="1">
                <a:solidFill>
                  <a:srgbClr val="237F66"/>
                </a:solidFill>
                <a:effectLst/>
              </a:rPr>
              <a:t>população</a:t>
            </a:r>
            <a:r>
              <a:rPr lang="en-US" sz="2400" b="0" i="0" dirty="0">
                <a:solidFill>
                  <a:srgbClr val="237F66"/>
                </a:solidFill>
                <a:effectLst/>
              </a:rPr>
              <a:t> mora </a:t>
            </a:r>
            <a:r>
              <a:rPr lang="en-US" sz="2400" b="0" i="0" dirty="0" err="1">
                <a:solidFill>
                  <a:srgbClr val="237F66"/>
                </a:solidFill>
                <a:effectLst/>
              </a:rPr>
              <a:t>em</a:t>
            </a:r>
            <a:r>
              <a:rPr lang="en-US" sz="2400" b="0" i="0" dirty="0">
                <a:solidFill>
                  <a:srgbClr val="237F66"/>
                </a:solidFill>
                <a:effectLst/>
              </a:rPr>
              <a:t>  </a:t>
            </a:r>
            <a:r>
              <a:rPr lang="en-US" sz="3600" b="1" dirty="0">
                <a:solidFill>
                  <a:srgbClr val="237F66"/>
                </a:solidFill>
              </a:rPr>
              <a:t>7% </a:t>
            </a:r>
            <a:r>
              <a:rPr lang="en-US" sz="2400" b="0" i="0" dirty="0">
                <a:solidFill>
                  <a:srgbClr val="237F66"/>
                </a:solidFill>
                <a:effectLst/>
              </a:rPr>
              <a:t>dos </a:t>
            </a:r>
            <a:r>
              <a:rPr lang="en-US" sz="2400" b="0" i="0" dirty="0" err="1">
                <a:solidFill>
                  <a:srgbClr val="237F66"/>
                </a:solidFill>
                <a:effectLst/>
              </a:rPr>
              <a:t>municípios</a:t>
            </a:r>
            <a:r>
              <a:rPr lang="en-US" sz="2400" b="0" i="0" dirty="0">
                <a:solidFill>
                  <a:srgbClr val="237F66"/>
                </a:solidFill>
                <a:effectLst/>
              </a:rPr>
              <a:t> </a:t>
            </a:r>
            <a:endParaRPr lang="en-US" sz="2400" dirty="0">
              <a:solidFill>
                <a:srgbClr val="237F66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DB10FE0-884F-B1C5-9ABD-56649B4EB46C}"/>
              </a:ext>
            </a:extLst>
          </p:cNvPr>
          <p:cNvSpPr txBox="1"/>
          <p:nvPr/>
        </p:nvSpPr>
        <p:spPr>
          <a:xfrm>
            <a:off x="2020762" y="3590129"/>
            <a:ext cx="810797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37F66"/>
                </a:solidFill>
              </a:rPr>
              <a:t>74</a:t>
            </a:r>
            <a:r>
              <a:rPr lang="en-US" sz="3600" b="1" i="0" dirty="0">
                <a:solidFill>
                  <a:srgbClr val="237F66"/>
                </a:solidFill>
                <a:effectLst/>
              </a:rPr>
              <a:t>%</a:t>
            </a:r>
            <a:r>
              <a:rPr lang="en-US" sz="2800" b="0" i="0" dirty="0">
                <a:solidFill>
                  <a:srgbClr val="237F66"/>
                </a:solidFill>
                <a:effectLst/>
              </a:rPr>
              <a:t> </a:t>
            </a:r>
            <a:r>
              <a:rPr lang="en-US" sz="2400" b="0" i="0" dirty="0">
                <a:solidFill>
                  <a:srgbClr val="237F66"/>
                </a:solidFill>
                <a:effectLst/>
              </a:rPr>
              <a:t>do PIB do </a:t>
            </a:r>
            <a:r>
              <a:rPr lang="en-US" sz="2400" b="0" i="0" dirty="0" err="1">
                <a:solidFill>
                  <a:srgbClr val="237F66"/>
                </a:solidFill>
                <a:effectLst/>
              </a:rPr>
              <a:t>Brasil</a:t>
            </a:r>
            <a:r>
              <a:rPr lang="en-US" sz="2400" b="0" i="0" dirty="0">
                <a:solidFill>
                  <a:srgbClr val="237F66"/>
                </a:solidFill>
                <a:effectLst/>
              </a:rPr>
              <a:t> é </a:t>
            </a:r>
            <a:r>
              <a:rPr lang="en-US" sz="2400" b="0" i="0" dirty="0" err="1">
                <a:solidFill>
                  <a:srgbClr val="237F66"/>
                </a:solidFill>
                <a:effectLst/>
              </a:rPr>
              <a:t>produzido</a:t>
            </a:r>
            <a:r>
              <a:rPr lang="en-US" sz="2400" b="0" i="0" dirty="0">
                <a:solidFill>
                  <a:srgbClr val="237F66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237F66"/>
                </a:solidFill>
                <a:effectLst/>
              </a:rPr>
              <a:t>em</a:t>
            </a:r>
            <a:r>
              <a:rPr lang="en-US" sz="2400" b="0" i="0" dirty="0">
                <a:solidFill>
                  <a:srgbClr val="237F66"/>
                </a:solidFill>
                <a:effectLst/>
              </a:rPr>
              <a:t>  </a:t>
            </a:r>
            <a:r>
              <a:rPr lang="en-US" sz="3600" b="1" dirty="0">
                <a:solidFill>
                  <a:srgbClr val="237F66"/>
                </a:solidFill>
              </a:rPr>
              <a:t>7% </a:t>
            </a:r>
            <a:r>
              <a:rPr lang="en-US" sz="2400" b="0" i="0" dirty="0">
                <a:solidFill>
                  <a:srgbClr val="237F66"/>
                </a:solidFill>
                <a:effectLst/>
              </a:rPr>
              <a:t>dos </a:t>
            </a:r>
            <a:r>
              <a:rPr lang="en-US" sz="2400" b="0" i="0" dirty="0" err="1">
                <a:solidFill>
                  <a:srgbClr val="237F66"/>
                </a:solidFill>
                <a:effectLst/>
              </a:rPr>
              <a:t>municípios</a:t>
            </a:r>
            <a:r>
              <a:rPr lang="en-US" sz="2400" b="0" i="0" dirty="0">
                <a:solidFill>
                  <a:srgbClr val="237F66"/>
                </a:solidFill>
                <a:effectLst/>
              </a:rPr>
              <a:t> </a:t>
            </a:r>
            <a:endParaRPr lang="en-US" sz="2400" dirty="0">
              <a:solidFill>
                <a:srgbClr val="237F66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D3070CB-7F9C-909B-DEC3-4A4DFB3ECE86}"/>
              </a:ext>
            </a:extLst>
          </p:cNvPr>
          <p:cNvSpPr txBox="1"/>
          <p:nvPr/>
        </p:nvSpPr>
        <p:spPr>
          <a:xfrm>
            <a:off x="3846045" y="4605328"/>
            <a:ext cx="8107975" cy="492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sz="2600" b="1" i="1" dirty="0">
                <a:solidFill>
                  <a:srgbClr val="237F66"/>
                </a:solidFill>
              </a:rPr>
              <a:t>“A </a:t>
            </a:r>
            <a:r>
              <a:rPr lang="en-US" sz="2600" b="1" i="1" dirty="0" err="1">
                <a:solidFill>
                  <a:srgbClr val="237F66"/>
                </a:solidFill>
              </a:rPr>
              <a:t>maioria</a:t>
            </a:r>
            <a:r>
              <a:rPr lang="en-US" sz="2600" b="1" i="1" dirty="0">
                <a:solidFill>
                  <a:srgbClr val="237F66"/>
                </a:solidFill>
              </a:rPr>
              <a:t> dos </a:t>
            </a:r>
            <a:r>
              <a:rPr lang="en-US" sz="2600" b="1" i="1" dirty="0" err="1">
                <a:solidFill>
                  <a:srgbClr val="237F66"/>
                </a:solidFill>
              </a:rPr>
              <a:t>municípios</a:t>
            </a:r>
            <a:r>
              <a:rPr lang="en-US" sz="2600" b="1" i="1" dirty="0">
                <a:solidFill>
                  <a:srgbClr val="237F66"/>
                </a:solidFill>
              </a:rPr>
              <a:t> </a:t>
            </a:r>
            <a:r>
              <a:rPr lang="en-US" sz="2600" b="1" i="1" dirty="0" err="1">
                <a:solidFill>
                  <a:srgbClr val="237F66"/>
                </a:solidFill>
              </a:rPr>
              <a:t>ganha</a:t>
            </a:r>
            <a:r>
              <a:rPr lang="en-US" sz="2600" b="1" i="1" dirty="0">
                <a:solidFill>
                  <a:srgbClr val="237F66"/>
                </a:solidFill>
              </a:rPr>
              <a:t> com a </a:t>
            </a:r>
            <a:r>
              <a:rPr lang="en-US" sz="2600" b="1" i="1" dirty="0" err="1">
                <a:solidFill>
                  <a:srgbClr val="237F66"/>
                </a:solidFill>
              </a:rPr>
              <a:t>Reforma</a:t>
            </a:r>
            <a:r>
              <a:rPr lang="en-US" sz="2600" b="1" i="1" dirty="0">
                <a:solidFill>
                  <a:srgbClr val="237F66"/>
                </a:solidFill>
              </a:rPr>
              <a:t>”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9550A41-4FA0-7089-97BA-615CBEED2B2A}"/>
              </a:ext>
            </a:extLst>
          </p:cNvPr>
          <p:cNvSpPr txBox="1"/>
          <p:nvPr/>
        </p:nvSpPr>
        <p:spPr>
          <a:xfrm>
            <a:off x="2020762" y="5407463"/>
            <a:ext cx="7742216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237F66"/>
                </a:solidFill>
              </a:rPr>
              <a:t>Os</a:t>
            </a:r>
            <a:r>
              <a:rPr lang="en-US" sz="3200" b="1" dirty="0">
                <a:solidFill>
                  <a:srgbClr val="237F66"/>
                </a:solidFill>
              </a:rPr>
              <a:t> </a:t>
            </a:r>
            <a:r>
              <a:rPr lang="en-US" sz="3200" b="1" dirty="0" err="1">
                <a:solidFill>
                  <a:srgbClr val="237F66"/>
                </a:solidFill>
              </a:rPr>
              <a:t>municípios</a:t>
            </a:r>
            <a:r>
              <a:rPr lang="en-US" sz="3200" b="1" dirty="0">
                <a:solidFill>
                  <a:srgbClr val="237F66"/>
                </a:solidFill>
              </a:rPr>
              <a:t> </a:t>
            </a:r>
            <a:r>
              <a:rPr lang="en-US" sz="3200" b="1" dirty="0" err="1">
                <a:solidFill>
                  <a:srgbClr val="237F66"/>
                </a:solidFill>
              </a:rPr>
              <a:t>não</a:t>
            </a:r>
            <a:r>
              <a:rPr lang="en-US" sz="3200" b="1" dirty="0">
                <a:solidFill>
                  <a:srgbClr val="237F66"/>
                </a:solidFill>
              </a:rPr>
              <a:t> </a:t>
            </a:r>
            <a:r>
              <a:rPr lang="en-US" sz="3200" b="1" dirty="0" err="1">
                <a:solidFill>
                  <a:srgbClr val="237F66"/>
                </a:solidFill>
              </a:rPr>
              <a:t>são</a:t>
            </a:r>
            <a:r>
              <a:rPr lang="en-US" sz="3200" b="1" dirty="0">
                <a:solidFill>
                  <a:srgbClr val="237F66"/>
                </a:solidFill>
              </a:rPr>
              <a:t> </a:t>
            </a:r>
            <a:r>
              <a:rPr lang="en-US" sz="3200" b="1" dirty="0" err="1">
                <a:solidFill>
                  <a:srgbClr val="237F66"/>
                </a:solidFill>
              </a:rPr>
              <a:t>iguais</a:t>
            </a:r>
            <a:r>
              <a:rPr lang="en-US" sz="3200" b="1" dirty="0">
                <a:solidFill>
                  <a:srgbClr val="237F66"/>
                </a:solidFill>
              </a:rPr>
              <a:t> e </a:t>
            </a:r>
          </a:p>
          <a:p>
            <a:r>
              <a:rPr lang="en-US" sz="3200" b="1" dirty="0" err="1">
                <a:solidFill>
                  <a:srgbClr val="237F66"/>
                </a:solidFill>
              </a:rPr>
              <a:t>isso</a:t>
            </a:r>
            <a:r>
              <a:rPr lang="en-US" sz="3200" b="1" dirty="0">
                <a:solidFill>
                  <a:srgbClr val="237F66"/>
                </a:solidFill>
              </a:rPr>
              <a:t> </a:t>
            </a:r>
            <a:r>
              <a:rPr lang="en-US" sz="3200" b="1" dirty="0" err="1">
                <a:solidFill>
                  <a:srgbClr val="237F66"/>
                </a:solidFill>
              </a:rPr>
              <a:t>foi</a:t>
            </a:r>
            <a:r>
              <a:rPr lang="en-US" sz="3200" b="1" dirty="0">
                <a:solidFill>
                  <a:srgbClr val="237F66"/>
                </a:solidFill>
              </a:rPr>
              <a:t> </a:t>
            </a:r>
            <a:r>
              <a:rPr lang="en-US" sz="3200" b="1" dirty="0" err="1">
                <a:solidFill>
                  <a:srgbClr val="237F66"/>
                </a:solidFill>
              </a:rPr>
              <a:t>desprezado</a:t>
            </a:r>
            <a:r>
              <a:rPr lang="en-US" sz="3200" b="1" dirty="0">
                <a:solidFill>
                  <a:srgbClr val="237F66"/>
                </a:solidFill>
              </a:rPr>
              <a:t> </a:t>
            </a:r>
            <a:r>
              <a:rPr lang="en-US" sz="3200" b="1" dirty="0" err="1">
                <a:solidFill>
                  <a:srgbClr val="237F66"/>
                </a:solidFill>
              </a:rPr>
              <a:t>na</a:t>
            </a:r>
            <a:r>
              <a:rPr lang="en-US" sz="3200" b="1" dirty="0">
                <a:solidFill>
                  <a:srgbClr val="237F66"/>
                </a:solidFill>
              </a:rPr>
              <a:t> </a:t>
            </a:r>
            <a:r>
              <a:rPr lang="en-US" sz="3200" b="1" dirty="0" err="1">
                <a:solidFill>
                  <a:srgbClr val="237F66"/>
                </a:solidFill>
              </a:rPr>
              <a:t>discussão</a:t>
            </a:r>
            <a:r>
              <a:rPr lang="en-US" sz="3200" b="1" dirty="0">
                <a:solidFill>
                  <a:srgbClr val="237F66"/>
                </a:solidFill>
              </a:rPr>
              <a:t> da </a:t>
            </a:r>
            <a:r>
              <a:rPr lang="en-US" sz="3200" b="1" dirty="0" err="1">
                <a:solidFill>
                  <a:srgbClr val="237F66"/>
                </a:solidFill>
              </a:rPr>
              <a:t>reforma</a:t>
            </a:r>
            <a:r>
              <a:rPr lang="en-US" sz="3200" b="1" dirty="0">
                <a:solidFill>
                  <a:srgbClr val="237F6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34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Diagrama&#10;&#10;Descrição gerada automaticamente">
            <a:extLst>
              <a:ext uri="{FF2B5EF4-FFF2-40B4-BE49-F238E27FC236}">
                <a16:creationId xmlns:a16="http://schemas.microsoft.com/office/drawing/2014/main" id="{9364F832-683B-3156-FC4C-D91A941A80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106" b="13863"/>
          <a:stretch/>
        </p:blipFill>
        <p:spPr>
          <a:xfrm>
            <a:off x="27300" y="393895"/>
            <a:ext cx="12137399" cy="6070209"/>
          </a:xfrm>
          <a:prstGeom prst="rect">
            <a:avLst/>
          </a:prstGeom>
        </p:spPr>
      </p:pic>
      <p:pic>
        <p:nvPicPr>
          <p:cNvPr id="4" name="Imagem 3" descr="Logotipo&#10;&#10;Descrição gerada automaticamente com confiança baixa">
            <a:extLst>
              <a:ext uri="{FF2B5EF4-FFF2-40B4-BE49-F238E27FC236}">
                <a16:creationId xmlns:a16="http://schemas.microsoft.com/office/drawing/2014/main" id="{A20D65FA-B025-E716-CA97-05CA874E8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1119" y="283365"/>
            <a:ext cx="2881949" cy="84027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A65CB4C-85A2-C02B-84CF-6A6973CA19B5}"/>
              </a:ext>
            </a:extLst>
          </p:cNvPr>
          <p:cNvSpPr txBox="1"/>
          <p:nvPr/>
        </p:nvSpPr>
        <p:spPr>
          <a:xfrm>
            <a:off x="796873" y="948810"/>
            <a:ext cx="308581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237F66"/>
                </a:solidFill>
                <a:effectLst/>
              </a:rPr>
              <a:t>5.570</a:t>
            </a:r>
            <a:r>
              <a:rPr lang="en-US" sz="3200" b="0" i="0" dirty="0">
                <a:solidFill>
                  <a:srgbClr val="237F66"/>
                </a:solidFill>
                <a:effectLst/>
              </a:rPr>
              <a:t> </a:t>
            </a:r>
            <a:r>
              <a:rPr lang="en-US" sz="2800" dirty="0" err="1">
                <a:solidFill>
                  <a:srgbClr val="237F66"/>
                </a:solidFill>
              </a:rPr>
              <a:t>municípios</a:t>
            </a:r>
            <a:endParaRPr lang="en-US" sz="2400" dirty="0">
              <a:solidFill>
                <a:srgbClr val="237F66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562E613-4F67-9F87-D68D-DEBD8F9135D9}"/>
              </a:ext>
            </a:extLst>
          </p:cNvPr>
          <p:cNvSpPr txBox="1"/>
          <p:nvPr/>
        </p:nvSpPr>
        <p:spPr>
          <a:xfrm>
            <a:off x="2020764" y="1939312"/>
            <a:ext cx="606815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237F66"/>
                </a:solidFill>
                <a:effectLst/>
              </a:rPr>
              <a:t>27 </a:t>
            </a:r>
            <a:r>
              <a:rPr lang="en-US" sz="3600" b="1" i="0" dirty="0" err="1">
                <a:solidFill>
                  <a:srgbClr val="237F66"/>
                </a:solidFill>
                <a:effectLst/>
              </a:rPr>
              <a:t>capitais</a:t>
            </a:r>
            <a:r>
              <a:rPr lang="en-US" sz="3600" b="1" i="0" dirty="0">
                <a:solidFill>
                  <a:srgbClr val="237F66"/>
                </a:solidFill>
                <a:effectLst/>
              </a:rPr>
              <a:t> </a:t>
            </a:r>
            <a:r>
              <a:rPr lang="en-US" sz="2400" i="0" dirty="0">
                <a:solidFill>
                  <a:srgbClr val="237F66"/>
                </a:solidFill>
                <a:effectLst/>
              </a:rPr>
              <a:t>(e outros </a:t>
            </a:r>
            <a:r>
              <a:rPr lang="en-US" sz="2400" i="0" dirty="0" err="1">
                <a:solidFill>
                  <a:srgbClr val="237F66"/>
                </a:solidFill>
                <a:effectLst/>
              </a:rPr>
              <a:t>municípios</a:t>
            </a:r>
            <a:r>
              <a:rPr lang="en-US" sz="2400" i="0" dirty="0">
                <a:solidFill>
                  <a:srgbClr val="237F66"/>
                </a:solidFill>
                <a:effectLst/>
              </a:rPr>
              <a:t> </a:t>
            </a:r>
            <a:r>
              <a:rPr lang="en-US" sz="2400" i="0" dirty="0" err="1">
                <a:solidFill>
                  <a:srgbClr val="237F66"/>
                </a:solidFill>
                <a:effectLst/>
              </a:rPr>
              <a:t>médios</a:t>
            </a:r>
            <a:r>
              <a:rPr lang="en-US" sz="2400" i="0" dirty="0">
                <a:solidFill>
                  <a:srgbClr val="237F66"/>
                </a:solidFill>
                <a:effectLst/>
              </a:rPr>
              <a:t>)</a:t>
            </a:r>
            <a:endParaRPr lang="en-US" sz="2400" dirty="0">
              <a:solidFill>
                <a:srgbClr val="237F66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EEB4698-0433-691F-13EC-4A0DB5DEF509}"/>
              </a:ext>
            </a:extLst>
          </p:cNvPr>
          <p:cNvSpPr txBox="1"/>
          <p:nvPr/>
        </p:nvSpPr>
        <p:spPr>
          <a:xfrm>
            <a:off x="2555335" y="2868259"/>
            <a:ext cx="7559336" cy="20621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237F66"/>
                </a:solidFill>
              </a:rPr>
              <a:t>cujas</a:t>
            </a:r>
            <a:r>
              <a:rPr lang="en-US" sz="3200" b="1" dirty="0">
                <a:solidFill>
                  <a:srgbClr val="237F66"/>
                </a:solidFill>
                <a:effectLst/>
              </a:rPr>
              <a:t> </a:t>
            </a:r>
            <a:r>
              <a:rPr lang="en-US" sz="3200" b="1" dirty="0" err="1">
                <a:solidFill>
                  <a:srgbClr val="237F66"/>
                </a:solidFill>
                <a:effectLst/>
              </a:rPr>
              <a:t>administrações</a:t>
            </a:r>
            <a:r>
              <a:rPr lang="en-US" sz="3200" b="1" dirty="0">
                <a:solidFill>
                  <a:srgbClr val="237F66"/>
                </a:solidFill>
                <a:effectLst/>
              </a:rPr>
              <a:t> </a:t>
            </a:r>
            <a:r>
              <a:rPr lang="en-US" sz="3200" b="1" dirty="0" err="1">
                <a:solidFill>
                  <a:srgbClr val="237F66"/>
                </a:solidFill>
                <a:effectLst/>
              </a:rPr>
              <a:t>tributárias</a:t>
            </a:r>
            <a:r>
              <a:rPr lang="en-US" sz="3200" b="1" dirty="0">
                <a:solidFill>
                  <a:srgbClr val="237F66"/>
                </a:solidFill>
                <a:effectLst/>
              </a:rPr>
              <a:t> </a:t>
            </a:r>
            <a:r>
              <a:rPr lang="en-US" sz="3200" b="1" dirty="0" err="1">
                <a:solidFill>
                  <a:srgbClr val="237F66"/>
                </a:solidFill>
                <a:effectLst/>
              </a:rPr>
              <a:t>têm</a:t>
            </a:r>
            <a:r>
              <a:rPr lang="en-US" sz="3200" b="1" dirty="0">
                <a:solidFill>
                  <a:srgbClr val="237F66"/>
                </a:solidFill>
                <a:effectLst/>
              </a:rPr>
              <a:t> </a:t>
            </a:r>
            <a:r>
              <a:rPr lang="en-US" sz="3200" b="1" dirty="0" err="1">
                <a:solidFill>
                  <a:srgbClr val="237F66"/>
                </a:solidFill>
                <a:effectLst/>
              </a:rPr>
              <a:t>estruturas</a:t>
            </a:r>
            <a:r>
              <a:rPr lang="en-US" sz="3200" b="1" dirty="0">
                <a:solidFill>
                  <a:srgbClr val="237F66"/>
                </a:solidFill>
                <a:effectLst/>
              </a:rPr>
              <a:t> </a:t>
            </a:r>
            <a:r>
              <a:rPr lang="en-US" sz="3200" b="1" dirty="0" err="1">
                <a:solidFill>
                  <a:srgbClr val="237F66"/>
                </a:solidFill>
                <a:effectLst/>
              </a:rPr>
              <a:t>consolidadas</a:t>
            </a:r>
            <a:r>
              <a:rPr lang="en-US" sz="3200" b="1" dirty="0">
                <a:solidFill>
                  <a:srgbClr val="237F66"/>
                </a:solidFill>
                <a:effectLst/>
              </a:rPr>
              <a:t> e </a:t>
            </a:r>
            <a:r>
              <a:rPr lang="en-US" sz="3200" b="1" dirty="0" err="1">
                <a:solidFill>
                  <a:srgbClr val="237F66"/>
                </a:solidFill>
                <a:effectLst/>
              </a:rPr>
              <a:t>todas</a:t>
            </a:r>
            <a:r>
              <a:rPr lang="en-US" sz="3200" b="1" dirty="0">
                <a:solidFill>
                  <a:srgbClr val="237F66"/>
                </a:solidFill>
                <a:effectLst/>
              </a:rPr>
              <a:t> as </a:t>
            </a:r>
            <a:r>
              <a:rPr lang="en-US" sz="3200" b="1" dirty="0" err="1">
                <a:solidFill>
                  <a:srgbClr val="237F66"/>
                </a:solidFill>
                <a:effectLst/>
              </a:rPr>
              <a:t>condições</a:t>
            </a:r>
            <a:r>
              <a:rPr lang="en-US" sz="3200" b="1" dirty="0">
                <a:solidFill>
                  <a:srgbClr val="237F66"/>
                </a:solidFill>
                <a:effectLst/>
              </a:rPr>
              <a:t> de </a:t>
            </a:r>
            <a:r>
              <a:rPr lang="en-US" sz="3200" b="1" dirty="0" err="1">
                <a:solidFill>
                  <a:srgbClr val="237F66"/>
                </a:solidFill>
                <a:effectLst/>
              </a:rPr>
              <a:t>somar</a:t>
            </a:r>
            <a:r>
              <a:rPr lang="en-US" sz="3200" b="1" dirty="0">
                <a:solidFill>
                  <a:srgbClr val="237F66"/>
                </a:solidFill>
                <a:effectLst/>
              </a:rPr>
              <a:t> no </a:t>
            </a:r>
            <a:r>
              <a:rPr lang="en-US" sz="3200" b="1" dirty="0" err="1">
                <a:solidFill>
                  <a:srgbClr val="237F66"/>
                </a:solidFill>
                <a:effectLst/>
              </a:rPr>
              <a:t>processo</a:t>
            </a:r>
            <a:r>
              <a:rPr lang="en-US" sz="3200" b="1" dirty="0">
                <a:solidFill>
                  <a:srgbClr val="237F66"/>
                </a:solidFill>
                <a:effectLst/>
              </a:rPr>
              <a:t> de </a:t>
            </a:r>
            <a:r>
              <a:rPr lang="en-US" sz="3200" b="1" dirty="0" err="1">
                <a:solidFill>
                  <a:srgbClr val="237F66"/>
                </a:solidFill>
                <a:effectLst/>
              </a:rPr>
              <a:t>criação</a:t>
            </a:r>
            <a:r>
              <a:rPr lang="en-US" sz="3200" b="1" dirty="0">
                <a:solidFill>
                  <a:srgbClr val="237F66"/>
                </a:solidFill>
                <a:effectLst/>
              </a:rPr>
              <a:t>, </a:t>
            </a:r>
            <a:r>
              <a:rPr lang="en-US" sz="3200" b="1" dirty="0" err="1">
                <a:solidFill>
                  <a:srgbClr val="237F66"/>
                </a:solidFill>
                <a:effectLst/>
              </a:rPr>
              <a:t>gestão</a:t>
            </a:r>
            <a:r>
              <a:rPr lang="en-US" sz="3200" b="1" dirty="0">
                <a:solidFill>
                  <a:srgbClr val="237F66"/>
                </a:solidFill>
                <a:effectLst/>
              </a:rPr>
              <a:t> e </a:t>
            </a:r>
            <a:r>
              <a:rPr lang="en-US" sz="3200" b="1" dirty="0" err="1">
                <a:solidFill>
                  <a:srgbClr val="237F66"/>
                </a:solidFill>
                <a:effectLst/>
              </a:rPr>
              <a:t>fiscalização</a:t>
            </a:r>
            <a:r>
              <a:rPr lang="en-US" sz="3200" b="1" dirty="0">
                <a:solidFill>
                  <a:srgbClr val="237F66"/>
                </a:solidFill>
                <a:effectLst/>
              </a:rPr>
              <a:t> da CBS e do IBS</a:t>
            </a:r>
            <a:endParaRPr lang="en-US" dirty="0">
              <a:solidFill>
                <a:srgbClr val="237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104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Diagrama&#10;&#10;Descrição gerada automaticamente">
            <a:extLst>
              <a:ext uri="{FF2B5EF4-FFF2-40B4-BE49-F238E27FC236}">
                <a16:creationId xmlns:a16="http://schemas.microsoft.com/office/drawing/2014/main" id="{9364F832-683B-3156-FC4C-D91A941A80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106" b="13863"/>
          <a:stretch/>
        </p:blipFill>
        <p:spPr>
          <a:xfrm>
            <a:off x="27300" y="393895"/>
            <a:ext cx="12137399" cy="6070209"/>
          </a:xfrm>
          <a:prstGeom prst="rect">
            <a:avLst/>
          </a:prstGeom>
        </p:spPr>
      </p:pic>
      <p:pic>
        <p:nvPicPr>
          <p:cNvPr id="4" name="Imagem 3" descr="Logotipo&#10;&#10;Descrição gerada automaticamente com confiança baixa">
            <a:extLst>
              <a:ext uri="{FF2B5EF4-FFF2-40B4-BE49-F238E27FC236}">
                <a16:creationId xmlns:a16="http://schemas.microsoft.com/office/drawing/2014/main" id="{A20D65FA-B025-E716-CA97-05CA874E8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1119" y="283365"/>
            <a:ext cx="2881949" cy="84027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A65CB4C-85A2-C02B-84CF-6A6973CA19B5}"/>
              </a:ext>
            </a:extLst>
          </p:cNvPr>
          <p:cNvSpPr txBox="1"/>
          <p:nvPr/>
        </p:nvSpPr>
        <p:spPr>
          <a:xfrm>
            <a:off x="796873" y="948810"/>
            <a:ext cx="308581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237F66"/>
                </a:solidFill>
                <a:effectLst/>
              </a:rPr>
              <a:t>5.570</a:t>
            </a:r>
            <a:r>
              <a:rPr lang="en-US" sz="3200" b="0" i="0" dirty="0">
                <a:solidFill>
                  <a:srgbClr val="237F66"/>
                </a:solidFill>
                <a:effectLst/>
              </a:rPr>
              <a:t> </a:t>
            </a:r>
            <a:r>
              <a:rPr lang="en-US" sz="2800" dirty="0" err="1">
                <a:solidFill>
                  <a:srgbClr val="237F66"/>
                </a:solidFill>
              </a:rPr>
              <a:t>municípios</a:t>
            </a:r>
            <a:endParaRPr lang="en-US" sz="2400" dirty="0">
              <a:solidFill>
                <a:srgbClr val="237F66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EEB4698-0433-691F-13EC-4A0DB5DEF509}"/>
              </a:ext>
            </a:extLst>
          </p:cNvPr>
          <p:cNvSpPr txBox="1"/>
          <p:nvPr/>
        </p:nvSpPr>
        <p:spPr>
          <a:xfrm>
            <a:off x="2555335" y="2868259"/>
            <a:ext cx="7559336" cy="20621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237F66"/>
                </a:solidFill>
              </a:rPr>
              <a:t>cujas</a:t>
            </a:r>
            <a:r>
              <a:rPr lang="en-US" sz="3200" b="1" dirty="0">
                <a:solidFill>
                  <a:srgbClr val="237F66"/>
                </a:solidFill>
                <a:effectLst/>
              </a:rPr>
              <a:t> </a:t>
            </a:r>
            <a:r>
              <a:rPr lang="en-US" sz="3200" b="1" dirty="0" err="1">
                <a:solidFill>
                  <a:srgbClr val="237F66"/>
                </a:solidFill>
                <a:effectLst/>
              </a:rPr>
              <a:t>administrações</a:t>
            </a:r>
            <a:r>
              <a:rPr lang="en-US" sz="3200" b="1" dirty="0">
                <a:solidFill>
                  <a:srgbClr val="237F66"/>
                </a:solidFill>
                <a:effectLst/>
              </a:rPr>
              <a:t> </a:t>
            </a:r>
            <a:r>
              <a:rPr lang="en-US" sz="3200" b="1" dirty="0" err="1">
                <a:solidFill>
                  <a:srgbClr val="237F66"/>
                </a:solidFill>
                <a:effectLst/>
              </a:rPr>
              <a:t>tributárias</a:t>
            </a:r>
            <a:r>
              <a:rPr lang="en-US" sz="3200" b="1" dirty="0">
                <a:solidFill>
                  <a:srgbClr val="237F66"/>
                </a:solidFill>
                <a:effectLst/>
              </a:rPr>
              <a:t> </a:t>
            </a:r>
            <a:r>
              <a:rPr lang="en-US" sz="3200" b="1" dirty="0" err="1">
                <a:solidFill>
                  <a:srgbClr val="237F66"/>
                </a:solidFill>
                <a:effectLst/>
              </a:rPr>
              <a:t>têm</a:t>
            </a:r>
            <a:r>
              <a:rPr lang="en-US" sz="3200" b="1" dirty="0">
                <a:solidFill>
                  <a:srgbClr val="237F66"/>
                </a:solidFill>
                <a:effectLst/>
              </a:rPr>
              <a:t> </a:t>
            </a:r>
            <a:r>
              <a:rPr lang="en-US" sz="3200" b="1" dirty="0" err="1">
                <a:solidFill>
                  <a:srgbClr val="237F66"/>
                </a:solidFill>
                <a:effectLst/>
              </a:rPr>
              <a:t>estruturas</a:t>
            </a:r>
            <a:r>
              <a:rPr lang="en-US" sz="3200" b="1" dirty="0">
                <a:solidFill>
                  <a:srgbClr val="237F66"/>
                </a:solidFill>
                <a:effectLst/>
              </a:rPr>
              <a:t> </a:t>
            </a:r>
            <a:r>
              <a:rPr lang="en-US" sz="3200" b="1" dirty="0" err="1">
                <a:solidFill>
                  <a:srgbClr val="237F66"/>
                </a:solidFill>
                <a:effectLst/>
              </a:rPr>
              <a:t>consolidadas</a:t>
            </a:r>
            <a:r>
              <a:rPr lang="en-US" sz="3200" b="1" dirty="0">
                <a:solidFill>
                  <a:srgbClr val="237F66"/>
                </a:solidFill>
                <a:effectLst/>
              </a:rPr>
              <a:t> e </a:t>
            </a:r>
            <a:r>
              <a:rPr lang="en-US" sz="3200" b="1" dirty="0" err="1">
                <a:solidFill>
                  <a:srgbClr val="237F66"/>
                </a:solidFill>
                <a:effectLst/>
              </a:rPr>
              <a:t>todas</a:t>
            </a:r>
            <a:r>
              <a:rPr lang="en-US" sz="3200" b="1" dirty="0">
                <a:solidFill>
                  <a:srgbClr val="237F66"/>
                </a:solidFill>
                <a:effectLst/>
              </a:rPr>
              <a:t> as </a:t>
            </a:r>
            <a:r>
              <a:rPr lang="en-US" sz="3200" b="1" dirty="0" err="1">
                <a:solidFill>
                  <a:srgbClr val="237F66"/>
                </a:solidFill>
                <a:effectLst/>
              </a:rPr>
              <a:t>condições</a:t>
            </a:r>
            <a:r>
              <a:rPr lang="en-US" sz="3200" b="1" dirty="0">
                <a:solidFill>
                  <a:srgbClr val="237F66"/>
                </a:solidFill>
                <a:effectLst/>
              </a:rPr>
              <a:t> de </a:t>
            </a:r>
            <a:r>
              <a:rPr lang="en-US" sz="3200" b="1" dirty="0" err="1">
                <a:solidFill>
                  <a:srgbClr val="237F66"/>
                </a:solidFill>
                <a:effectLst/>
              </a:rPr>
              <a:t>somar</a:t>
            </a:r>
            <a:r>
              <a:rPr lang="en-US" sz="3200" b="1" dirty="0">
                <a:solidFill>
                  <a:srgbClr val="237F66"/>
                </a:solidFill>
                <a:effectLst/>
              </a:rPr>
              <a:t> no </a:t>
            </a:r>
            <a:r>
              <a:rPr lang="en-US" sz="3200" b="1" dirty="0" err="1">
                <a:solidFill>
                  <a:schemeClr val="bg1">
                    <a:lumMod val="65000"/>
                  </a:schemeClr>
                </a:solidFill>
                <a:effectLst/>
              </a:rPr>
              <a:t>processo</a:t>
            </a:r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effectLst/>
              </a:rPr>
              <a:t> de </a:t>
            </a:r>
            <a:r>
              <a:rPr lang="en-US" sz="3200" b="1" dirty="0" err="1">
                <a:solidFill>
                  <a:schemeClr val="bg1">
                    <a:lumMod val="65000"/>
                  </a:schemeClr>
                </a:solidFill>
                <a:effectLst/>
              </a:rPr>
              <a:t>criação</a:t>
            </a:r>
            <a:r>
              <a:rPr lang="en-US" sz="3200" b="1" dirty="0">
                <a:solidFill>
                  <a:srgbClr val="237F66"/>
                </a:solidFill>
                <a:effectLst/>
              </a:rPr>
              <a:t>, </a:t>
            </a:r>
            <a:r>
              <a:rPr lang="en-US" sz="3200" b="1" dirty="0" err="1">
                <a:solidFill>
                  <a:srgbClr val="237F66"/>
                </a:solidFill>
                <a:effectLst/>
              </a:rPr>
              <a:t>gestão</a:t>
            </a:r>
            <a:r>
              <a:rPr lang="en-US" sz="3200" b="1" dirty="0">
                <a:solidFill>
                  <a:srgbClr val="237F66"/>
                </a:solidFill>
                <a:effectLst/>
              </a:rPr>
              <a:t> e </a:t>
            </a:r>
            <a:r>
              <a:rPr lang="en-US" sz="3200" b="1" dirty="0" err="1">
                <a:solidFill>
                  <a:srgbClr val="237F66"/>
                </a:solidFill>
                <a:effectLst/>
              </a:rPr>
              <a:t>fiscalização</a:t>
            </a:r>
            <a:r>
              <a:rPr lang="en-US" sz="3200" b="1" dirty="0">
                <a:solidFill>
                  <a:srgbClr val="237F66"/>
                </a:solidFill>
                <a:effectLst/>
              </a:rPr>
              <a:t> da CBS e do IBS.</a:t>
            </a:r>
            <a:endParaRPr lang="en-US" dirty="0">
              <a:solidFill>
                <a:srgbClr val="237F66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D5330C6-166A-7AAB-57F2-C584D2E186FF}"/>
              </a:ext>
            </a:extLst>
          </p:cNvPr>
          <p:cNvSpPr txBox="1"/>
          <p:nvPr/>
        </p:nvSpPr>
        <p:spPr>
          <a:xfrm>
            <a:off x="2665017" y="5343290"/>
            <a:ext cx="6422712" cy="400110"/>
          </a:xfrm>
          <a:prstGeom prst="rect">
            <a:avLst/>
          </a:prstGeom>
          <a:solidFill>
            <a:srgbClr val="009E56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pt-BR" b="1" i="0" dirty="0"/>
              <a:t>No processo de criação não tivemos espaço nas discussões</a:t>
            </a:r>
            <a:endParaRPr lang="en-US" b="1" i="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E4A2CDC-D9B2-E1E4-65FD-A59861FD5257}"/>
              </a:ext>
            </a:extLst>
          </p:cNvPr>
          <p:cNvSpPr txBox="1"/>
          <p:nvPr/>
        </p:nvSpPr>
        <p:spPr>
          <a:xfrm>
            <a:off x="2020764" y="1939312"/>
            <a:ext cx="606815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237F66"/>
                </a:solidFill>
                <a:effectLst/>
              </a:rPr>
              <a:t>27 </a:t>
            </a:r>
            <a:r>
              <a:rPr lang="en-US" sz="3600" b="1" i="0" dirty="0" err="1">
                <a:solidFill>
                  <a:srgbClr val="237F66"/>
                </a:solidFill>
                <a:effectLst/>
              </a:rPr>
              <a:t>capitais</a:t>
            </a:r>
            <a:r>
              <a:rPr lang="en-US" sz="3600" b="1" i="0" dirty="0">
                <a:solidFill>
                  <a:srgbClr val="237F66"/>
                </a:solidFill>
                <a:effectLst/>
              </a:rPr>
              <a:t> </a:t>
            </a:r>
            <a:r>
              <a:rPr lang="en-US" sz="2400" i="0" dirty="0">
                <a:solidFill>
                  <a:srgbClr val="237F66"/>
                </a:solidFill>
                <a:effectLst/>
              </a:rPr>
              <a:t>(e outros </a:t>
            </a:r>
            <a:r>
              <a:rPr lang="en-US" sz="2400" i="0" dirty="0" err="1">
                <a:solidFill>
                  <a:srgbClr val="237F66"/>
                </a:solidFill>
                <a:effectLst/>
              </a:rPr>
              <a:t>municípios</a:t>
            </a:r>
            <a:r>
              <a:rPr lang="en-US" sz="2400" i="0" dirty="0">
                <a:solidFill>
                  <a:srgbClr val="237F66"/>
                </a:solidFill>
                <a:effectLst/>
              </a:rPr>
              <a:t> </a:t>
            </a:r>
            <a:r>
              <a:rPr lang="en-US" sz="2400" i="0" dirty="0" err="1">
                <a:solidFill>
                  <a:srgbClr val="237F66"/>
                </a:solidFill>
                <a:effectLst/>
              </a:rPr>
              <a:t>médios</a:t>
            </a:r>
            <a:r>
              <a:rPr lang="en-US" sz="2400" i="0" dirty="0">
                <a:solidFill>
                  <a:srgbClr val="237F66"/>
                </a:solidFill>
                <a:effectLst/>
              </a:rPr>
              <a:t>)</a:t>
            </a:r>
            <a:endParaRPr lang="en-US" sz="2400" dirty="0">
              <a:solidFill>
                <a:srgbClr val="237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390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Diagrama&#10;&#10;Descrição gerada automaticamente">
            <a:extLst>
              <a:ext uri="{FF2B5EF4-FFF2-40B4-BE49-F238E27FC236}">
                <a16:creationId xmlns:a16="http://schemas.microsoft.com/office/drawing/2014/main" id="{9364F832-683B-3156-FC4C-D91A941A80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106" b="13863"/>
          <a:stretch/>
        </p:blipFill>
        <p:spPr>
          <a:xfrm>
            <a:off x="-422754" y="168813"/>
            <a:ext cx="12808458" cy="6405822"/>
          </a:xfrm>
          <a:prstGeom prst="rect">
            <a:avLst/>
          </a:prstGeom>
        </p:spPr>
      </p:pic>
      <p:pic>
        <p:nvPicPr>
          <p:cNvPr id="4" name="Imagem 3" descr="Logotipo&#10;&#10;Descrição gerada automaticamente com confiança baixa">
            <a:extLst>
              <a:ext uri="{FF2B5EF4-FFF2-40B4-BE49-F238E27FC236}">
                <a16:creationId xmlns:a16="http://schemas.microsoft.com/office/drawing/2014/main" id="{A20D65FA-B025-E716-CA97-05CA874E8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1119" y="283365"/>
            <a:ext cx="2881949" cy="84027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562E613-4F67-9F87-D68D-DEBD8F9135D9}"/>
              </a:ext>
            </a:extLst>
          </p:cNvPr>
          <p:cNvSpPr txBox="1"/>
          <p:nvPr/>
        </p:nvSpPr>
        <p:spPr>
          <a:xfrm>
            <a:off x="744418" y="477313"/>
            <a:ext cx="497292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237F66"/>
                </a:solidFill>
              </a:rPr>
              <a:t>C</a:t>
            </a:r>
            <a:r>
              <a:rPr lang="en-US" sz="3600" b="1" dirty="0">
                <a:solidFill>
                  <a:srgbClr val="237F66"/>
                </a:solidFill>
              </a:rPr>
              <a:t>F, art. 37, </a:t>
            </a:r>
            <a:r>
              <a:rPr lang="en-US" sz="3600" b="1" dirty="0" err="1">
                <a:solidFill>
                  <a:srgbClr val="237F66"/>
                </a:solidFill>
              </a:rPr>
              <a:t>inciso</a:t>
            </a:r>
            <a:r>
              <a:rPr lang="en-US" sz="3600" b="1" dirty="0">
                <a:solidFill>
                  <a:srgbClr val="237F66"/>
                </a:solidFill>
              </a:rPr>
              <a:t> XXII</a:t>
            </a:r>
            <a:endParaRPr lang="en-US" sz="2400" dirty="0">
              <a:solidFill>
                <a:srgbClr val="237F66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EEB4698-0433-691F-13EC-4A0DB5DEF509}"/>
              </a:ext>
            </a:extLst>
          </p:cNvPr>
          <p:cNvSpPr txBox="1"/>
          <p:nvPr/>
        </p:nvSpPr>
        <p:spPr>
          <a:xfrm>
            <a:off x="1438432" y="1469365"/>
            <a:ext cx="9762979" cy="32316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237F66"/>
                </a:solidFill>
              </a:rPr>
              <a:t>XXII - as administrações tributárias da União, dos Estados, do Distrito Federal e dos Municípios, atividades essenciais ao funcionamento do Estado, exercidas por servidores de carreiras específicas, terão recursos prioritários para a realização de suas atividades e </a:t>
            </a:r>
            <a:r>
              <a:rPr lang="pt-BR" sz="3200" b="1" dirty="0">
                <a:solidFill>
                  <a:srgbClr val="237F66"/>
                </a:solidFill>
              </a:rPr>
              <a:t>atuarão de forma integrada, inclusive com o compartilhamento de cadastros e de informações fiscais</a:t>
            </a:r>
            <a:r>
              <a:rPr lang="pt-BR" sz="2800" dirty="0">
                <a:solidFill>
                  <a:srgbClr val="237F66"/>
                </a:solidFill>
              </a:rPr>
              <a:t>, na forma da lei ou convênio.  </a:t>
            </a:r>
            <a:endParaRPr lang="en-US" sz="2800" dirty="0">
              <a:solidFill>
                <a:srgbClr val="237F66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6157923-E783-19DD-7BE5-DFEE4DB655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91" t="26850" r="63703" b="32124"/>
          <a:stretch/>
        </p:blipFill>
        <p:spPr>
          <a:xfrm>
            <a:off x="9316342" y="5000195"/>
            <a:ext cx="1885069" cy="131792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EBB59AD-FE7A-3156-CF40-35B711E87D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5711" y="5000195"/>
            <a:ext cx="1885068" cy="1254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9A0620C-23C9-A7F4-9A23-6385C5CAB039}"/>
              </a:ext>
            </a:extLst>
          </p:cNvPr>
          <p:cNvSpPr txBox="1"/>
          <p:nvPr/>
        </p:nvSpPr>
        <p:spPr>
          <a:xfrm>
            <a:off x="1525535" y="4919522"/>
            <a:ext cx="4051496" cy="707886"/>
          </a:xfrm>
          <a:prstGeom prst="rect">
            <a:avLst/>
          </a:prstGeom>
          <a:solidFill>
            <a:srgbClr val="009E56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 i="1">
                <a:solidFill>
                  <a:schemeClr val="bg1"/>
                </a:solidFill>
              </a:defRPr>
            </a:lvl1pPr>
          </a:lstStyle>
          <a:p>
            <a:pPr algn="l"/>
            <a:r>
              <a:rPr lang="pt-BR" b="1" i="0" dirty="0"/>
              <a:t>EC nº 42 - Texto inserido na </a:t>
            </a:r>
          </a:p>
          <a:p>
            <a:pPr algn="l"/>
            <a:r>
              <a:rPr lang="pt-BR" b="1" i="0" dirty="0"/>
              <a:t>Constituição Federal em 19/12/2003</a:t>
            </a:r>
            <a:endParaRPr lang="en-US" b="1" i="0" dirty="0"/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654C4EA4-53B1-6E66-BF91-2F879DE28ABB}"/>
              </a:ext>
            </a:extLst>
          </p:cNvPr>
          <p:cNvCxnSpPr/>
          <p:nvPr/>
        </p:nvCxnSpPr>
        <p:spPr>
          <a:xfrm>
            <a:off x="787790" y="1068168"/>
            <a:ext cx="7680960" cy="0"/>
          </a:xfrm>
          <a:prstGeom prst="line">
            <a:avLst/>
          </a:prstGeom>
          <a:ln>
            <a:solidFill>
              <a:srgbClr val="237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E3D8604-487D-E295-C707-9C17A5A3FDCA}"/>
              </a:ext>
            </a:extLst>
          </p:cNvPr>
          <p:cNvSpPr txBox="1"/>
          <p:nvPr/>
        </p:nvSpPr>
        <p:spPr>
          <a:xfrm>
            <a:off x="6850964" y="6378164"/>
            <a:ext cx="24231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>
                <a:solidFill>
                  <a:srgbClr val="237F66"/>
                </a:solidFill>
                <a:effectLst/>
              </a:rPr>
              <a:t>CAMPO GRANDE/MS</a:t>
            </a:r>
            <a:endParaRPr lang="en-US" b="1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C37AA4A6-1E74-0331-DF5C-F3642BE8E8F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8610" b="18885"/>
          <a:stretch/>
        </p:blipFill>
        <p:spPr>
          <a:xfrm>
            <a:off x="4173634" y="5715430"/>
            <a:ext cx="1054860" cy="93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Diagrama&#10;&#10;Descrição gerada automaticamente">
            <a:extLst>
              <a:ext uri="{FF2B5EF4-FFF2-40B4-BE49-F238E27FC236}">
                <a16:creationId xmlns:a16="http://schemas.microsoft.com/office/drawing/2014/main" id="{9364F832-683B-3156-FC4C-D91A941A80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106" b="13863"/>
          <a:stretch/>
        </p:blipFill>
        <p:spPr>
          <a:xfrm>
            <a:off x="-422754" y="168813"/>
            <a:ext cx="12808458" cy="6405822"/>
          </a:xfrm>
          <a:prstGeom prst="rect">
            <a:avLst/>
          </a:prstGeom>
        </p:spPr>
      </p:pic>
      <p:pic>
        <p:nvPicPr>
          <p:cNvPr id="4" name="Imagem 3" descr="Logotipo&#10;&#10;Descrição gerada automaticamente com confiança baixa">
            <a:extLst>
              <a:ext uri="{FF2B5EF4-FFF2-40B4-BE49-F238E27FC236}">
                <a16:creationId xmlns:a16="http://schemas.microsoft.com/office/drawing/2014/main" id="{A20D65FA-B025-E716-CA97-05CA874E8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1119" y="283365"/>
            <a:ext cx="2881949" cy="84027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562E613-4F67-9F87-D68D-DEBD8F9135D9}"/>
              </a:ext>
            </a:extLst>
          </p:cNvPr>
          <p:cNvSpPr txBox="1"/>
          <p:nvPr/>
        </p:nvSpPr>
        <p:spPr>
          <a:xfrm>
            <a:off x="1332104" y="2692722"/>
            <a:ext cx="497292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237F66"/>
                </a:solidFill>
              </a:rPr>
              <a:t>Câmara dos Deputados</a:t>
            </a:r>
            <a:endParaRPr lang="en-US" dirty="0">
              <a:solidFill>
                <a:srgbClr val="237F66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EEB4698-0433-691F-13EC-4A0DB5DEF509}"/>
              </a:ext>
            </a:extLst>
          </p:cNvPr>
          <p:cNvSpPr txBox="1"/>
          <p:nvPr/>
        </p:nvSpPr>
        <p:spPr>
          <a:xfrm>
            <a:off x="1871003" y="3202902"/>
            <a:ext cx="6893169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237F66"/>
                </a:solidFill>
              </a:rPr>
              <a:t>Fomos recebidos somente no dia anterior a votação. </a:t>
            </a:r>
          </a:p>
          <a:p>
            <a:r>
              <a:rPr lang="pt-BR" sz="2400" dirty="0">
                <a:solidFill>
                  <a:srgbClr val="237F66"/>
                </a:solidFill>
              </a:rPr>
              <a:t>Apresentamos propostas e não fomos atendidos.  </a:t>
            </a:r>
            <a:endParaRPr lang="en-US" sz="2400" dirty="0">
              <a:solidFill>
                <a:srgbClr val="237F66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5800AAC-3AA1-DDFC-1D60-989CFE237EF4}"/>
              </a:ext>
            </a:extLst>
          </p:cNvPr>
          <p:cNvSpPr txBox="1"/>
          <p:nvPr/>
        </p:nvSpPr>
        <p:spPr>
          <a:xfrm>
            <a:off x="1332104" y="4162410"/>
            <a:ext cx="497292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237F66"/>
                </a:solidFill>
              </a:rPr>
              <a:t>Senado Federal</a:t>
            </a:r>
            <a:endParaRPr lang="en-US" dirty="0">
              <a:solidFill>
                <a:srgbClr val="237F66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87E6E53-40C9-0331-8BB3-5E5BC31B4A83}"/>
              </a:ext>
            </a:extLst>
          </p:cNvPr>
          <p:cNvSpPr txBox="1"/>
          <p:nvPr/>
        </p:nvSpPr>
        <p:spPr>
          <a:xfrm>
            <a:off x="1871003" y="4676845"/>
            <a:ext cx="7596554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237F66"/>
                </a:solidFill>
              </a:rPr>
              <a:t>Tivemos audiência no Plenário.</a:t>
            </a:r>
          </a:p>
          <a:p>
            <a:r>
              <a:rPr lang="pt-BR" sz="2400" dirty="0">
                <a:solidFill>
                  <a:srgbClr val="237F66"/>
                </a:solidFill>
              </a:rPr>
              <a:t>Apresentamos propostas e não fomos atendidos.</a:t>
            </a:r>
            <a:endParaRPr lang="en-US" sz="2400" dirty="0">
              <a:solidFill>
                <a:srgbClr val="237F66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A31A6CA-502B-2531-4E4E-12A0A5F007B9}"/>
              </a:ext>
            </a:extLst>
          </p:cNvPr>
          <p:cNvSpPr txBox="1"/>
          <p:nvPr/>
        </p:nvSpPr>
        <p:spPr>
          <a:xfrm>
            <a:off x="1332104" y="1329089"/>
            <a:ext cx="829019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237F66"/>
                </a:solidFill>
              </a:rPr>
              <a:t>Secretária Extraordinária da Reforma Tributária</a:t>
            </a:r>
            <a:endParaRPr lang="en-US" dirty="0">
              <a:solidFill>
                <a:srgbClr val="237F66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2944AAD-C581-A26C-4352-0DE1186ADEA2}"/>
              </a:ext>
            </a:extLst>
          </p:cNvPr>
          <p:cNvSpPr txBox="1"/>
          <p:nvPr/>
        </p:nvSpPr>
        <p:spPr>
          <a:xfrm>
            <a:off x="1871003" y="1851938"/>
            <a:ext cx="6893169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237F66"/>
                </a:solidFill>
              </a:rPr>
              <a:t>Reuniões com o Secretário Bernard </a:t>
            </a:r>
            <a:r>
              <a:rPr lang="pt-BR" sz="2400" dirty="0" err="1">
                <a:solidFill>
                  <a:srgbClr val="237F66"/>
                </a:solidFill>
              </a:rPr>
              <a:t>Appy</a:t>
            </a:r>
            <a:r>
              <a:rPr lang="en-US" sz="2400" dirty="0">
                <a:solidFill>
                  <a:srgbClr val="237F66"/>
                </a:solidFill>
              </a:rPr>
              <a:t>.</a:t>
            </a:r>
          </a:p>
          <a:p>
            <a:r>
              <a:rPr lang="pt-BR" sz="2400" dirty="0">
                <a:solidFill>
                  <a:srgbClr val="237F66"/>
                </a:solidFill>
              </a:rPr>
              <a:t>Reuniões expositivas, sem espaço para sugestões.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D411FC5-F62E-E8D4-B944-C721A44BFA97}"/>
              </a:ext>
            </a:extLst>
          </p:cNvPr>
          <p:cNvSpPr txBox="1"/>
          <p:nvPr/>
        </p:nvSpPr>
        <p:spPr>
          <a:xfrm>
            <a:off x="1332103" y="5636353"/>
            <a:ext cx="7052241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237F66"/>
                </a:solidFill>
              </a:rPr>
              <a:t>Elaboração de leis complementares</a:t>
            </a:r>
            <a:endParaRPr lang="en-US" dirty="0">
              <a:solidFill>
                <a:srgbClr val="237F66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D74F5F2-B0A9-A86B-EF54-1B1CD777AF71}"/>
              </a:ext>
            </a:extLst>
          </p:cNvPr>
          <p:cNvSpPr txBox="1"/>
          <p:nvPr/>
        </p:nvSpPr>
        <p:spPr>
          <a:xfrm>
            <a:off x="1871003" y="6150788"/>
            <a:ext cx="689316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237F66"/>
                </a:solidFill>
              </a:rPr>
              <a:t>Já nos colocamos à disposição.</a:t>
            </a:r>
            <a:endParaRPr lang="en-US" sz="2400" dirty="0">
              <a:solidFill>
                <a:srgbClr val="237F66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BACED69-6442-76BF-F8D6-8FAB3BADC43D}"/>
              </a:ext>
            </a:extLst>
          </p:cNvPr>
          <p:cNvSpPr txBox="1"/>
          <p:nvPr/>
        </p:nvSpPr>
        <p:spPr>
          <a:xfrm>
            <a:off x="670921" y="544948"/>
            <a:ext cx="829019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237F66"/>
                </a:solidFill>
              </a:rPr>
              <a:t>Atuação da FNP e ABRASF no processo</a:t>
            </a:r>
            <a:endParaRPr lang="en-US" dirty="0">
              <a:solidFill>
                <a:srgbClr val="237F66"/>
              </a:solidFill>
            </a:endParaRP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430251AF-DBE9-067C-38A1-D3B28ED5DD19}"/>
              </a:ext>
            </a:extLst>
          </p:cNvPr>
          <p:cNvCxnSpPr/>
          <p:nvPr/>
        </p:nvCxnSpPr>
        <p:spPr>
          <a:xfrm>
            <a:off x="787790" y="1068168"/>
            <a:ext cx="7680960" cy="0"/>
          </a:xfrm>
          <a:prstGeom prst="line">
            <a:avLst/>
          </a:prstGeom>
          <a:ln>
            <a:solidFill>
              <a:srgbClr val="237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68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2" grpId="0" animBg="1"/>
      <p:bldP spid="3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Diagrama&#10;&#10;Descrição gerada automaticamente">
            <a:extLst>
              <a:ext uri="{FF2B5EF4-FFF2-40B4-BE49-F238E27FC236}">
                <a16:creationId xmlns:a16="http://schemas.microsoft.com/office/drawing/2014/main" id="{9364F832-683B-3156-FC4C-D91A941A80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106" b="13863"/>
          <a:stretch/>
        </p:blipFill>
        <p:spPr>
          <a:xfrm>
            <a:off x="-422754" y="168813"/>
            <a:ext cx="12808458" cy="6405822"/>
          </a:xfrm>
          <a:prstGeom prst="rect">
            <a:avLst/>
          </a:prstGeom>
        </p:spPr>
      </p:pic>
      <p:pic>
        <p:nvPicPr>
          <p:cNvPr id="4" name="Imagem 3" descr="Logotipo&#10;&#10;Descrição gerada automaticamente com confiança baixa">
            <a:extLst>
              <a:ext uri="{FF2B5EF4-FFF2-40B4-BE49-F238E27FC236}">
                <a16:creationId xmlns:a16="http://schemas.microsoft.com/office/drawing/2014/main" id="{A20D65FA-B025-E716-CA97-05CA874E8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1119" y="283365"/>
            <a:ext cx="2881949" cy="84027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562E613-4F67-9F87-D68D-DEBD8F9135D9}"/>
              </a:ext>
            </a:extLst>
          </p:cNvPr>
          <p:cNvSpPr txBox="1"/>
          <p:nvPr/>
        </p:nvSpPr>
        <p:spPr>
          <a:xfrm>
            <a:off x="1332104" y="2692722"/>
            <a:ext cx="497292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bg1">
                    <a:lumMod val="75000"/>
                  </a:schemeClr>
                </a:solidFill>
              </a:rPr>
              <a:t>Câmara dos Deputados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EEB4698-0433-691F-13EC-4A0DB5DEF509}"/>
              </a:ext>
            </a:extLst>
          </p:cNvPr>
          <p:cNvSpPr txBox="1"/>
          <p:nvPr/>
        </p:nvSpPr>
        <p:spPr>
          <a:xfrm>
            <a:off x="1871003" y="3202902"/>
            <a:ext cx="6893169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bg1">
                    <a:lumMod val="75000"/>
                  </a:schemeClr>
                </a:solidFill>
              </a:rPr>
              <a:t>Fomos recebidos somente no dia anterior a votação. </a:t>
            </a:r>
          </a:p>
          <a:p>
            <a:r>
              <a:rPr lang="pt-BR" sz="2400" dirty="0">
                <a:solidFill>
                  <a:schemeClr val="bg1">
                    <a:lumMod val="75000"/>
                  </a:schemeClr>
                </a:solidFill>
              </a:rPr>
              <a:t>Apresentamos propostas e não fomos atendidos.  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A31A6CA-502B-2531-4E4E-12A0A5F007B9}"/>
              </a:ext>
            </a:extLst>
          </p:cNvPr>
          <p:cNvSpPr txBox="1"/>
          <p:nvPr/>
        </p:nvSpPr>
        <p:spPr>
          <a:xfrm>
            <a:off x="1332104" y="1329089"/>
            <a:ext cx="829019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bg1">
                    <a:lumMod val="75000"/>
                  </a:schemeClr>
                </a:solidFill>
              </a:rPr>
              <a:t>Secretária Extraordinária da Reforma Tributária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2944AAD-C581-A26C-4352-0DE1186ADEA2}"/>
              </a:ext>
            </a:extLst>
          </p:cNvPr>
          <p:cNvSpPr txBox="1"/>
          <p:nvPr/>
        </p:nvSpPr>
        <p:spPr>
          <a:xfrm>
            <a:off x="1871003" y="1851938"/>
            <a:ext cx="6893169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bg1">
                    <a:lumMod val="75000"/>
                  </a:schemeClr>
                </a:solidFill>
              </a:rPr>
              <a:t>Reuniões com o Secretário Bernard </a:t>
            </a:r>
            <a:r>
              <a:rPr lang="pt-BR" sz="2400" dirty="0" err="1">
                <a:solidFill>
                  <a:schemeClr val="bg1">
                    <a:lumMod val="75000"/>
                  </a:schemeClr>
                </a:solidFill>
              </a:rPr>
              <a:t>Appy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r>
              <a:rPr lang="pt-BR" sz="2400" dirty="0">
                <a:solidFill>
                  <a:schemeClr val="bg1">
                    <a:lumMod val="75000"/>
                  </a:schemeClr>
                </a:solidFill>
              </a:rPr>
              <a:t>Reuniões expositivas, sem espaço para sugestões.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D411FC5-F62E-E8D4-B944-C721A44BFA97}"/>
              </a:ext>
            </a:extLst>
          </p:cNvPr>
          <p:cNvSpPr txBox="1"/>
          <p:nvPr/>
        </p:nvSpPr>
        <p:spPr>
          <a:xfrm>
            <a:off x="1332103" y="5636353"/>
            <a:ext cx="7052241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237F66"/>
                </a:solidFill>
              </a:rPr>
              <a:t>Elaboração de leis complementares</a:t>
            </a:r>
            <a:endParaRPr lang="en-US" dirty="0">
              <a:solidFill>
                <a:srgbClr val="237F66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D74F5F2-B0A9-A86B-EF54-1B1CD777AF71}"/>
              </a:ext>
            </a:extLst>
          </p:cNvPr>
          <p:cNvSpPr txBox="1"/>
          <p:nvPr/>
        </p:nvSpPr>
        <p:spPr>
          <a:xfrm>
            <a:off x="1871003" y="6150788"/>
            <a:ext cx="689316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237F66"/>
                </a:solidFill>
              </a:rPr>
              <a:t>Já nos colocamos à disposição.</a:t>
            </a:r>
            <a:endParaRPr lang="en-US" sz="2400" dirty="0">
              <a:solidFill>
                <a:srgbClr val="237F66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BACED69-6442-76BF-F8D6-8FAB3BADC43D}"/>
              </a:ext>
            </a:extLst>
          </p:cNvPr>
          <p:cNvSpPr txBox="1"/>
          <p:nvPr/>
        </p:nvSpPr>
        <p:spPr>
          <a:xfrm>
            <a:off x="670921" y="544948"/>
            <a:ext cx="829019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237F66"/>
                </a:solidFill>
              </a:rPr>
              <a:t>Atuação da FNP e ABRASF no processo</a:t>
            </a:r>
            <a:endParaRPr lang="en-US" dirty="0">
              <a:solidFill>
                <a:srgbClr val="237F66"/>
              </a:solidFill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87671232-6572-FC27-5460-F1B4DEEEE215}"/>
              </a:ext>
            </a:extLst>
          </p:cNvPr>
          <p:cNvCxnSpPr/>
          <p:nvPr/>
        </p:nvCxnSpPr>
        <p:spPr>
          <a:xfrm>
            <a:off x="787790" y="1068168"/>
            <a:ext cx="7680960" cy="0"/>
          </a:xfrm>
          <a:prstGeom prst="line">
            <a:avLst/>
          </a:prstGeom>
          <a:ln>
            <a:solidFill>
              <a:srgbClr val="237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EA10F317-5DD2-1726-D0CE-D59CC7A360CD}"/>
              </a:ext>
            </a:extLst>
          </p:cNvPr>
          <p:cNvSpPr txBox="1"/>
          <p:nvPr/>
        </p:nvSpPr>
        <p:spPr>
          <a:xfrm>
            <a:off x="1332104" y="4162410"/>
            <a:ext cx="497292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bg1">
                    <a:lumMod val="75000"/>
                  </a:schemeClr>
                </a:solidFill>
              </a:rPr>
              <a:t>Senado Federal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B864735-56EA-6E36-60A2-B5CF4908BD0A}"/>
              </a:ext>
            </a:extLst>
          </p:cNvPr>
          <p:cNvSpPr txBox="1"/>
          <p:nvPr/>
        </p:nvSpPr>
        <p:spPr>
          <a:xfrm>
            <a:off x="1871003" y="4676845"/>
            <a:ext cx="7596554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bg1">
                    <a:lumMod val="75000"/>
                  </a:schemeClr>
                </a:solidFill>
              </a:rPr>
              <a:t>Tivemos audiência no Plenário.</a:t>
            </a:r>
          </a:p>
          <a:p>
            <a:r>
              <a:rPr lang="pt-BR" sz="2400" dirty="0">
                <a:solidFill>
                  <a:schemeClr val="bg1">
                    <a:lumMod val="75000"/>
                  </a:schemeClr>
                </a:solidFill>
              </a:rPr>
              <a:t>Apresentamos propostas e não fomos atendidos.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2131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2517</TotalTime>
  <Words>700</Words>
  <Application>Microsoft Office PowerPoint</Application>
  <PresentationFormat>Widescreen</PresentationFormat>
  <Paragraphs>111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PMPA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Rodrigo S Fantinel</dc:creator>
  <cp:lastModifiedBy>Rodrigo S Fantinel</cp:lastModifiedBy>
  <cp:revision>21</cp:revision>
  <dcterms:created xsi:type="dcterms:W3CDTF">2023-10-18T21:59:58Z</dcterms:created>
  <dcterms:modified xsi:type="dcterms:W3CDTF">2023-11-27T12:26:08Z</dcterms:modified>
</cp:coreProperties>
</file>