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83" r:id="rId5"/>
    <p:sldId id="306" r:id="rId6"/>
    <p:sldId id="307" r:id="rId7"/>
    <p:sldId id="308" r:id="rId8"/>
    <p:sldId id="258" r:id="rId9"/>
    <p:sldId id="260" r:id="rId10"/>
    <p:sldId id="310" r:id="rId11"/>
    <p:sldId id="334" r:id="rId12"/>
    <p:sldId id="335" r:id="rId13"/>
    <p:sldId id="337" r:id="rId14"/>
    <p:sldId id="338" r:id="rId15"/>
    <p:sldId id="339" r:id="rId16"/>
    <p:sldId id="312" r:id="rId17"/>
    <p:sldId id="313" r:id="rId18"/>
    <p:sldId id="340" r:id="rId19"/>
    <p:sldId id="284" r:id="rId20"/>
  </p:sldIdLst>
  <p:sldSz cx="9753600" cy="5851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53" autoAdjust="0"/>
  </p:normalViewPr>
  <p:slideViewPr>
    <p:cSldViewPr snapToGrid="0">
      <p:cViewPr varScale="1">
        <p:scale>
          <a:sx n="65" d="100"/>
          <a:sy n="65" d="100"/>
        </p:scale>
        <p:origin x="468" y="56"/>
      </p:cViewPr>
      <p:guideLst/>
    </p:cSldViewPr>
  </p:slideViewPr>
  <p:outlineViewPr>
    <p:cViewPr>
      <p:scale>
        <a:sx n="33" d="100"/>
        <a:sy n="33" d="100"/>
      </p:scale>
      <p:origin x="0" y="-82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436E-9DAB-4EF3-97DB-A5C2ABD715E2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5E7C-2009-44C3-804C-E8626BED2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09 de fevereiro de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30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1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53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50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694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57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2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0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79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12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46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72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6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9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CE180693-8B57-1C6A-68FF-18F4035F5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cascata&#10;&#10;Descrição gerada automaticamente">
            <a:extLst>
              <a:ext uri="{FF2B5EF4-FFF2-40B4-BE49-F238E27FC236}">
                <a16:creationId xmlns:a16="http://schemas.microsoft.com/office/drawing/2014/main" id="{AD2F8FB8-B414-E5FD-296E-441B057DF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E4D379-7D61-E194-73FD-248C915CA018}"/>
              </a:ext>
            </a:extLst>
          </p:cNvPr>
          <p:cNvSpPr txBox="1"/>
          <p:nvPr/>
        </p:nvSpPr>
        <p:spPr>
          <a:xfrm>
            <a:off x="4761390" y="541417"/>
            <a:ext cx="4746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</a:rPr>
              <a:t> A Reforma Tributária 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5CEF26-DCC2-ECAA-E596-F1C0181F903C}"/>
              </a:ext>
            </a:extLst>
          </p:cNvPr>
          <p:cNvSpPr txBox="1"/>
          <p:nvPr/>
        </p:nvSpPr>
        <p:spPr>
          <a:xfrm>
            <a:off x="3110143" y="3764022"/>
            <a:ext cx="58415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002060"/>
                </a:solidFill>
              </a:rPr>
              <a:t>Fernando Mombelli – Auditor-Fiscal da RFB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E06735-0B29-1261-E11D-6AE6CAD681B1}"/>
              </a:ext>
            </a:extLst>
          </p:cNvPr>
          <p:cNvSpPr txBox="1"/>
          <p:nvPr/>
        </p:nvSpPr>
        <p:spPr>
          <a:xfrm>
            <a:off x="3190043" y="4568240"/>
            <a:ext cx="2748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418917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710110"/>
            <a:ext cx="74857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Regras de Transição dos tributos Na PEC 45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Transição para a CBS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Implementação no ano de 2026, com alíquota de 1%, compensado com a arrecadação do Pis/</a:t>
            </a:r>
            <a:r>
              <a:rPr lang="pt-BR" sz="2000" dirty="0" err="1">
                <a:solidFill>
                  <a:srgbClr val="002060"/>
                </a:solidFill>
              </a:rPr>
              <a:t>Cofins</a:t>
            </a:r>
            <a:endParaRPr lang="pt-B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Implementação plena com a alíquota de referência em 2027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Preservação do IPI sobre produtos relevantes oriundos da ZFM e redução a zero dos demais produtos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Transição do IBS, redução gradual do ICMS e ISS:</a:t>
            </a:r>
          </a:p>
          <a:p>
            <a:r>
              <a:rPr lang="pt-BR" sz="2000" dirty="0">
                <a:solidFill>
                  <a:srgbClr val="002060"/>
                </a:solidFill>
              </a:rPr>
              <a:t>I – 90%  em 2029;</a:t>
            </a:r>
          </a:p>
          <a:p>
            <a:r>
              <a:rPr lang="pt-BR" sz="2000" dirty="0">
                <a:solidFill>
                  <a:srgbClr val="002060"/>
                </a:solidFill>
              </a:rPr>
              <a:t> II – 80% em 2030; </a:t>
            </a:r>
          </a:p>
          <a:p>
            <a:r>
              <a:rPr lang="pt-BR" sz="2000" dirty="0">
                <a:solidFill>
                  <a:srgbClr val="002060"/>
                </a:solidFill>
              </a:rPr>
              <a:t>III – 70% em 2031; e</a:t>
            </a:r>
          </a:p>
          <a:p>
            <a:r>
              <a:rPr lang="pt-BR" sz="2000" dirty="0">
                <a:solidFill>
                  <a:srgbClr val="002060"/>
                </a:solidFill>
              </a:rPr>
              <a:t> IV – 60% em 2032.</a:t>
            </a:r>
          </a:p>
          <a:p>
            <a:r>
              <a:rPr lang="pt-BR" sz="2000" dirty="0">
                <a:solidFill>
                  <a:srgbClr val="002060"/>
                </a:solidFill>
              </a:rPr>
              <a:t>Os benefícios ou incentivos fiscais ou financeiros relativos aos impostos previstos nos </a:t>
            </a:r>
            <a:r>
              <a:rPr lang="pt-BR" sz="2000" dirty="0" err="1">
                <a:solidFill>
                  <a:srgbClr val="002060"/>
                </a:solidFill>
              </a:rPr>
              <a:t>arts</a:t>
            </a:r>
            <a:r>
              <a:rPr lang="pt-BR" sz="2000" dirty="0">
                <a:solidFill>
                  <a:srgbClr val="002060"/>
                </a:solidFill>
              </a:rPr>
              <a:t>. 155, II, e 156, III, da Constituição Federal, não alcançados pelo disposto no caput, serão reduzidos na mesma proporção.</a:t>
            </a:r>
          </a:p>
        </p:txBody>
      </p:sp>
    </p:spTree>
    <p:extLst>
      <p:ext uri="{BB962C8B-B14F-4D97-AF65-F5344CB8AC3E}">
        <p14:creationId xmlns:p14="http://schemas.microsoft.com/office/powerpoint/2010/main" val="366116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710110"/>
            <a:ext cx="74857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Regras de Transição dos tributos Na PEC 45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I – garantia das regras atuais do regime de repartição para estados e municípios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 2029 a 2032 no montante a 90% do imposto segundo as regras atuais – origem e destino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 2032 a 2078 – redução gradual desta base em </a:t>
            </a:r>
            <a:r>
              <a:rPr lang="pt-BR" sz="2000" dirty="0" err="1">
                <a:solidFill>
                  <a:srgbClr val="002060"/>
                </a:solidFill>
              </a:rPr>
              <a:t>em</a:t>
            </a:r>
            <a:r>
              <a:rPr lang="pt-BR" sz="2000" dirty="0">
                <a:solidFill>
                  <a:srgbClr val="002060"/>
                </a:solidFill>
              </a:rPr>
              <a:t> 1/45 avos por ano, a partir de 2033.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4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710110"/>
            <a:ext cx="74857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Regras de Transição dos tributos Na PEC 45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I – garantia das regras atuais do regime de repartição para estados e municípios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 2029 a 2032 no montante a 80% do imposto segundo as regras atuais – origem e destino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Em 2033, no montante de 90%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 2034 a 2077 – redução gradual desta base em  1/45 avos por ano, a partir de 2034.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2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E764274D-A3F3-FBBF-1ED0-744164C392FE}"/>
              </a:ext>
            </a:extLst>
          </p:cNvPr>
          <p:cNvGraphicFramePr>
            <a:graphicFrameLocks noGrp="1"/>
          </p:cNvGraphicFramePr>
          <p:nvPr/>
        </p:nvGraphicFramePr>
        <p:xfrm>
          <a:off x="1625600" y="758296"/>
          <a:ext cx="6502400" cy="205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4265295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888777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947001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77181720"/>
                    </a:ext>
                  </a:extLst>
                </a:gridCol>
              </a:tblGrid>
              <a:tr h="604702">
                <a:tc>
                  <a:txBody>
                    <a:bodyPr/>
                    <a:lstStyle/>
                    <a:p>
                      <a:r>
                        <a:rPr lang="pt-BR" dirty="0"/>
                        <a:t>Natureza do Tributo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Média OCDE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5248"/>
                  </a:ext>
                </a:extLst>
              </a:tr>
              <a:tr h="604702">
                <a:tc>
                  <a:txBody>
                    <a:bodyPr/>
                    <a:lstStyle/>
                    <a:p>
                      <a:r>
                        <a:rPr lang="pt-BR" dirty="0"/>
                        <a:t>Consumo/folha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74,8%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60,4%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40512"/>
                  </a:ext>
                </a:extLst>
              </a:tr>
              <a:tr h="422828">
                <a:tc>
                  <a:txBody>
                    <a:bodyPr/>
                    <a:lstStyle/>
                    <a:p>
                      <a:r>
                        <a:rPr lang="pt-BR" dirty="0"/>
                        <a:t>Renda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49,1%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00054"/>
                  </a:ext>
                </a:extLst>
              </a:tr>
              <a:tr h="422828">
                <a:tc>
                  <a:txBody>
                    <a:bodyPr/>
                    <a:lstStyle/>
                    <a:p>
                      <a:r>
                        <a:rPr lang="pt-BR" dirty="0"/>
                        <a:t>Patrimônio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29982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8297FA4-6CCC-8DAA-5A8D-5737B08A7B84}"/>
              </a:ext>
            </a:extLst>
          </p:cNvPr>
          <p:cNvSpPr/>
          <p:nvPr/>
        </p:nvSpPr>
        <p:spPr>
          <a:xfrm>
            <a:off x="1720645" y="3038168"/>
            <a:ext cx="6407355" cy="178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Comparativo da distribuição das diferentes bases de tributação na arrecadação total </a:t>
            </a:r>
          </a:p>
        </p:txBody>
      </p:sp>
    </p:spTree>
    <p:extLst>
      <p:ext uri="{BB962C8B-B14F-4D97-AF65-F5344CB8AC3E}">
        <p14:creationId xmlns:p14="http://schemas.microsoft.com/office/powerpoint/2010/main" val="309168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7C03EF8F-65A3-001A-D373-A501B1D88CF0}"/>
              </a:ext>
            </a:extLst>
          </p:cNvPr>
          <p:cNvGraphicFramePr>
            <a:graphicFrameLocks noGrp="1"/>
          </p:cNvGraphicFramePr>
          <p:nvPr/>
        </p:nvGraphicFramePr>
        <p:xfrm>
          <a:off x="1625600" y="758294"/>
          <a:ext cx="6502400" cy="288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1431614564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743004659"/>
                    </a:ext>
                  </a:extLst>
                </a:gridCol>
              </a:tblGrid>
              <a:tr h="722368">
                <a:tc>
                  <a:txBody>
                    <a:bodyPr/>
                    <a:lstStyle/>
                    <a:p>
                      <a:r>
                        <a:rPr lang="pt-BR" dirty="0"/>
                        <a:t>CARGA TRIBUTÁRIA TOTAL=33% DO PIB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Distribuição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0255"/>
                  </a:ext>
                </a:extLst>
              </a:tr>
              <a:tr h="722368">
                <a:tc>
                  <a:txBody>
                    <a:bodyPr/>
                    <a:lstStyle/>
                    <a:p>
                      <a:r>
                        <a:rPr lang="pt-BR" dirty="0"/>
                        <a:t>Consumo/Folha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24,69%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592804"/>
                  </a:ext>
                </a:extLst>
              </a:tr>
              <a:tr h="722368">
                <a:tc>
                  <a:txBody>
                    <a:bodyPr/>
                    <a:lstStyle/>
                    <a:p>
                      <a:r>
                        <a:rPr lang="pt-BR" dirty="0"/>
                        <a:t>Renda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6,87%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11779"/>
                  </a:ext>
                </a:extLst>
              </a:tr>
              <a:tr h="722368">
                <a:tc>
                  <a:txBody>
                    <a:bodyPr/>
                    <a:lstStyle/>
                    <a:p>
                      <a:r>
                        <a:rPr lang="pt-BR" dirty="0"/>
                        <a:t>Patrimônio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00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55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710110"/>
            <a:ext cx="74857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Regras de Transição dos tributos Na PEC 45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>
                <a:solidFill>
                  <a:srgbClr val="002060"/>
                </a:solidFill>
              </a:rPr>
              <a:t>I – garantia das regras atuais do regime de repartição para estados e municípios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 2029 a 2032 no montante a 90% do imposto segundo as regras atuais – origem e destino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 2032 a 2078 – redução gradual desta base em </a:t>
            </a:r>
            <a:r>
              <a:rPr lang="pt-BR" sz="2000" dirty="0" err="1">
                <a:solidFill>
                  <a:srgbClr val="002060"/>
                </a:solidFill>
              </a:rPr>
              <a:t>em</a:t>
            </a:r>
            <a:r>
              <a:rPr lang="pt-BR" sz="2000" dirty="0">
                <a:solidFill>
                  <a:srgbClr val="002060"/>
                </a:solidFill>
              </a:rPr>
              <a:t> 1/45 avos por ano, a partir de 2033.</a:t>
            </a:r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2A0055-B11A-1406-6D2B-F6C817A1B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774" y="-121623"/>
            <a:ext cx="10294374" cy="57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0D0D37-9EF7-9F88-F514-B0234B0B8A91}"/>
              </a:ext>
            </a:extLst>
          </p:cNvPr>
          <p:cNvSpPr txBox="1"/>
          <p:nvPr/>
        </p:nvSpPr>
        <p:spPr>
          <a:xfrm>
            <a:off x="5243649" y="225105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343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680614"/>
            <a:ext cx="74857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500" dirty="0">
                <a:solidFill>
                  <a:srgbClr val="002060"/>
                </a:solidFill>
              </a:rPr>
              <a:t>Os desafios da Reforma Tributária no Brasil: a reforma da tributação no consumo e na renda serão indutoras do desenvolvimento econômico e da desconcentração da renda.</a:t>
            </a:r>
          </a:p>
        </p:txBody>
      </p:sp>
    </p:spTree>
    <p:extLst>
      <p:ext uri="{BB962C8B-B14F-4D97-AF65-F5344CB8AC3E}">
        <p14:creationId xmlns:p14="http://schemas.microsoft.com/office/powerpoint/2010/main" val="376814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680614"/>
            <a:ext cx="74857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Quadro atual do Sistema Tributário Brasileiro na Tributação sobre o consumo  Emenda Constitucional nº 18/1965:</a:t>
            </a:r>
          </a:p>
          <a:p>
            <a:pPr marL="685800" indent="-685800">
              <a:buFontTx/>
              <a:buChar char="-"/>
            </a:pPr>
            <a:r>
              <a:rPr lang="pt-BR" sz="3200" dirty="0">
                <a:solidFill>
                  <a:srgbClr val="002060"/>
                </a:solidFill>
              </a:rPr>
              <a:t>Imposto dos municípios – ISS</a:t>
            </a:r>
          </a:p>
          <a:p>
            <a:pPr marL="685800" indent="-685800">
              <a:buFontTx/>
              <a:buChar char="-"/>
            </a:pPr>
            <a:r>
              <a:rPr lang="pt-BR" sz="3200" dirty="0">
                <a:solidFill>
                  <a:srgbClr val="002060"/>
                </a:solidFill>
              </a:rPr>
              <a:t>Imposto dos estados – ICMS</a:t>
            </a:r>
          </a:p>
          <a:p>
            <a:pPr marL="685800" indent="-685800">
              <a:buFontTx/>
              <a:buChar char="-"/>
            </a:pPr>
            <a:r>
              <a:rPr lang="pt-BR" sz="3200" dirty="0">
                <a:solidFill>
                  <a:srgbClr val="002060"/>
                </a:solidFill>
              </a:rPr>
              <a:t>Imposto federal – IPI</a:t>
            </a:r>
          </a:p>
          <a:p>
            <a:pPr marL="685800" indent="-685800">
              <a:buFontTx/>
              <a:buChar char="-"/>
            </a:pPr>
            <a:r>
              <a:rPr lang="pt-BR" sz="3200" dirty="0">
                <a:solidFill>
                  <a:srgbClr val="002060"/>
                </a:solidFill>
              </a:rPr>
              <a:t>Contribuições sociais federais – Pis/</a:t>
            </a:r>
            <a:r>
              <a:rPr lang="pt-BR" sz="3200" dirty="0" err="1">
                <a:solidFill>
                  <a:srgbClr val="002060"/>
                </a:solidFill>
              </a:rPr>
              <a:t>Cofins</a:t>
            </a:r>
            <a:r>
              <a:rPr lang="pt-BR" sz="32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79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680614"/>
            <a:ext cx="74857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Os problemas do Sistema Tributário atual: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Divisão da base de consumo entre os entes federativos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Inúmeras alíquotas e diferentes base de cálculo para apuração dos tributos (complexidade)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Falta de padronização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Ineficiência arrecadatória, evasão fiscal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Disputa entre entes federativos (Estados X Municípios)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Ineficiência arrecadatória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Distorção na concorrência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Guerra fiscal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Cumulatividade com resíduo tributário nas exportações e investimentos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002060"/>
                </a:solidFill>
              </a:rPr>
              <a:t>Tributação na origem e no destino</a:t>
            </a:r>
          </a:p>
        </p:txBody>
      </p:sp>
    </p:spTree>
    <p:extLst>
      <p:ext uri="{BB962C8B-B14F-4D97-AF65-F5344CB8AC3E}">
        <p14:creationId xmlns:p14="http://schemas.microsoft.com/office/powerpoint/2010/main" val="298718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0">
            <a:extLst>
              <a:ext uri="{FF2B5EF4-FFF2-40B4-BE49-F238E27FC236}">
                <a16:creationId xmlns:a16="http://schemas.microsoft.com/office/drawing/2014/main" id="{BA1B2AC3-92E0-5CEB-1699-0B3C5CEDBC7C}"/>
              </a:ext>
            </a:extLst>
          </p:cNvPr>
          <p:cNvSpPr/>
          <p:nvPr/>
        </p:nvSpPr>
        <p:spPr>
          <a:xfrm>
            <a:off x="508000" y="1280160"/>
            <a:ext cx="4648200" cy="3581400"/>
          </a:xfrm>
          <a:prstGeom prst="rect">
            <a:avLst/>
          </a:prstGeom>
          <a:solidFill>
            <a:schemeClr val="accent2">
              <a:lumMod val="40000"/>
              <a:lumOff val="60000"/>
              <a:alpha val="1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4" name="Shape 164">
            <a:extLst>
              <a:ext uri="{FF2B5EF4-FFF2-40B4-BE49-F238E27FC236}">
                <a16:creationId xmlns:a16="http://schemas.microsoft.com/office/drawing/2014/main" id="{24CD5705-5780-A312-D81F-7D783D74F777}"/>
              </a:ext>
            </a:extLst>
          </p:cNvPr>
          <p:cNvSpPr txBox="1"/>
          <p:nvPr/>
        </p:nvSpPr>
        <p:spPr>
          <a:xfrm>
            <a:off x="1054099" y="510787"/>
            <a:ext cx="3805465" cy="4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Princípios a serem observados</a:t>
            </a:r>
            <a:endParaRPr sz="2200" dirty="0">
              <a:solidFill>
                <a:schemeClr val="accent1">
                  <a:lumMod val="50000"/>
                </a:schemeClr>
              </a:solidFill>
              <a:latin typeface="Avenir Light"/>
              <a:ea typeface="Avenir Light"/>
              <a:cs typeface="Avenir Light"/>
              <a:sym typeface="Avenir Light"/>
            </a:endParaRPr>
          </a:p>
        </p:txBody>
      </p:sp>
      <p:sp>
        <p:nvSpPr>
          <p:cNvPr id="10" name="Shape 176">
            <a:extLst>
              <a:ext uri="{FF2B5EF4-FFF2-40B4-BE49-F238E27FC236}">
                <a16:creationId xmlns:a16="http://schemas.microsoft.com/office/drawing/2014/main" id="{4ADA162C-6A56-3EB2-AE55-BB971763B880}"/>
              </a:ext>
            </a:extLst>
          </p:cNvPr>
          <p:cNvSpPr txBox="1"/>
          <p:nvPr/>
        </p:nvSpPr>
        <p:spPr>
          <a:xfrm>
            <a:off x="903485" y="1381498"/>
            <a:ext cx="425271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Simplificação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hape 223">
            <a:extLst>
              <a:ext uri="{FF2B5EF4-FFF2-40B4-BE49-F238E27FC236}">
                <a16:creationId xmlns:a16="http://schemas.microsoft.com/office/drawing/2014/main" id="{9BF576A6-37FB-C3F1-DB14-77139E919CA2}"/>
              </a:ext>
            </a:extLst>
          </p:cNvPr>
          <p:cNvSpPr/>
          <p:nvPr/>
        </p:nvSpPr>
        <p:spPr>
          <a:xfrm>
            <a:off x="780069" y="1496669"/>
            <a:ext cx="45301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5" name="Shape 178">
            <a:extLst>
              <a:ext uri="{FF2B5EF4-FFF2-40B4-BE49-F238E27FC236}">
                <a16:creationId xmlns:a16="http://schemas.microsoft.com/office/drawing/2014/main" id="{ACA9A962-1239-7B5C-5599-8B5BE2AB5BC8}"/>
              </a:ext>
            </a:extLst>
          </p:cNvPr>
          <p:cNvSpPr txBox="1"/>
          <p:nvPr/>
        </p:nvSpPr>
        <p:spPr>
          <a:xfrm>
            <a:off x="903485" y="1776456"/>
            <a:ext cx="330617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Segurança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Jurídica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Shape 238">
            <a:extLst>
              <a:ext uri="{FF2B5EF4-FFF2-40B4-BE49-F238E27FC236}">
                <a16:creationId xmlns:a16="http://schemas.microsoft.com/office/drawing/2014/main" id="{1855FF7A-BF2F-7E33-7F66-AC08446772C9}"/>
              </a:ext>
            </a:extLst>
          </p:cNvPr>
          <p:cNvSpPr/>
          <p:nvPr/>
        </p:nvSpPr>
        <p:spPr>
          <a:xfrm>
            <a:off x="784794" y="1957177"/>
            <a:ext cx="35849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endParaRPr>
              <a:solidFill>
                <a:srgbClr val="FCBD00"/>
              </a:solidFill>
              <a:latin typeface="Trebuchet MS"/>
            </a:endParaRPr>
          </a:p>
        </p:txBody>
      </p:sp>
      <p:sp>
        <p:nvSpPr>
          <p:cNvPr id="17" name="Shape 181">
            <a:extLst>
              <a:ext uri="{FF2B5EF4-FFF2-40B4-BE49-F238E27FC236}">
                <a16:creationId xmlns:a16="http://schemas.microsoft.com/office/drawing/2014/main" id="{05A5C112-442E-69B8-54B5-D26D564F943D}"/>
              </a:ext>
            </a:extLst>
          </p:cNvPr>
          <p:cNvSpPr txBox="1"/>
          <p:nvPr/>
        </p:nvSpPr>
        <p:spPr>
          <a:xfrm>
            <a:off x="903485" y="2183463"/>
            <a:ext cx="375688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Redução dos custos burocráticos</a:t>
            </a:r>
          </a:p>
        </p:txBody>
      </p:sp>
      <p:sp>
        <p:nvSpPr>
          <p:cNvPr id="18" name="Shape 240">
            <a:extLst>
              <a:ext uri="{FF2B5EF4-FFF2-40B4-BE49-F238E27FC236}">
                <a16:creationId xmlns:a16="http://schemas.microsoft.com/office/drawing/2014/main" id="{B5E3F720-9095-CA70-EF62-8B02BFDB0BAF}"/>
              </a:ext>
            </a:extLst>
          </p:cNvPr>
          <p:cNvSpPr/>
          <p:nvPr/>
        </p:nvSpPr>
        <p:spPr>
          <a:xfrm>
            <a:off x="784794" y="2364184"/>
            <a:ext cx="35849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endParaRPr>
              <a:solidFill>
                <a:srgbClr val="FCBD00"/>
              </a:solidFill>
              <a:latin typeface="Trebuchet MS"/>
            </a:endParaRPr>
          </a:p>
        </p:txBody>
      </p:sp>
      <p:sp>
        <p:nvSpPr>
          <p:cNvPr id="19" name="Shape 180">
            <a:extLst>
              <a:ext uri="{FF2B5EF4-FFF2-40B4-BE49-F238E27FC236}">
                <a16:creationId xmlns:a16="http://schemas.microsoft.com/office/drawing/2014/main" id="{A377DE7E-8373-322A-C264-401813FA90BA}"/>
              </a:ext>
            </a:extLst>
          </p:cNvPr>
          <p:cNvSpPr txBox="1"/>
          <p:nvPr/>
        </p:nvSpPr>
        <p:spPr>
          <a:xfrm>
            <a:off x="903485" y="2590469"/>
            <a:ext cx="375688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Equidade e extinção de privilégios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hape 242">
            <a:extLst>
              <a:ext uri="{FF2B5EF4-FFF2-40B4-BE49-F238E27FC236}">
                <a16:creationId xmlns:a16="http://schemas.microsoft.com/office/drawing/2014/main" id="{FEBDDACE-3B47-914E-C73F-9A464E6CBB18}"/>
              </a:ext>
            </a:extLst>
          </p:cNvPr>
          <p:cNvSpPr/>
          <p:nvPr/>
        </p:nvSpPr>
        <p:spPr>
          <a:xfrm>
            <a:off x="784794" y="2771191"/>
            <a:ext cx="35849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endParaRPr>
              <a:solidFill>
                <a:srgbClr val="FCBD00"/>
              </a:solidFill>
              <a:latin typeface="Trebuchet MS"/>
            </a:endParaRPr>
          </a:p>
        </p:txBody>
      </p:sp>
      <p:sp>
        <p:nvSpPr>
          <p:cNvPr id="21" name="Shape 183">
            <a:extLst>
              <a:ext uri="{FF2B5EF4-FFF2-40B4-BE49-F238E27FC236}">
                <a16:creationId xmlns:a16="http://schemas.microsoft.com/office/drawing/2014/main" id="{31EA76F5-5937-D341-3F77-752C3E3E843B}"/>
              </a:ext>
            </a:extLst>
          </p:cNvPr>
          <p:cNvSpPr txBox="1"/>
          <p:nvPr/>
        </p:nvSpPr>
        <p:spPr>
          <a:xfrm>
            <a:off x="903483" y="2997476"/>
            <a:ext cx="450432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Não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carga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tributária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hape 244">
            <a:extLst>
              <a:ext uri="{FF2B5EF4-FFF2-40B4-BE49-F238E27FC236}">
                <a16:creationId xmlns:a16="http://schemas.microsoft.com/office/drawing/2014/main" id="{E457DB16-52CF-6030-9552-FF0AEF35EF96}"/>
              </a:ext>
            </a:extLst>
          </p:cNvPr>
          <p:cNvSpPr/>
          <p:nvPr/>
        </p:nvSpPr>
        <p:spPr>
          <a:xfrm>
            <a:off x="784794" y="3178199"/>
            <a:ext cx="35849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endParaRPr>
              <a:solidFill>
                <a:srgbClr val="FCBD00"/>
              </a:solidFill>
              <a:latin typeface="Trebuchet MS"/>
            </a:endParaRPr>
          </a:p>
        </p:txBody>
      </p:sp>
      <p:sp>
        <p:nvSpPr>
          <p:cNvPr id="23" name="Shape 182">
            <a:extLst>
              <a:ext uri="{FF2B5EF4-FFF2-40B4-BE49-F238E27FC236}">
                <a16:creationId xmlns:a16="http://schemas.microsoft.com/office/drawing/2014/main" id="{51B70C11-235F-4AD9-AC67-5335E1FF5CE7}"/>
              </a:ext>
            </a:extLst>
          </p:cNvPr>
          <p:cNvSpPr txBox="1"/>
          <p:nvPr/>
        </p:nvSpPr>
        <p:spPr>
          <a:xfrm>
            <a:off x="903483" y="3404483"/>
            <a:ext cx="392724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Combate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à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evasão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fiscal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Shape 246">
            <a:extLst>
              <a:ext uri="{FF2B5EF4-FFF2-40B4-BE49-F238E27FC236}">
                <a16:creationId xmlns:a16="http://schemas.microsoft.com/office/drawing/2014/main" id="{87A5D605-6BC2-DCF5-3650-76013ACBBA70}"/>
              </a:ext>
            </a:extLst>
          </p:cNvPr>
          <p:cNvSpPr/>
          <p:nvPr/>
        </p:nvSpPr>
        <p:spPr>
          <a:xfrm>
            <a:off x="784794" y="3585206"/>
            <a:ext cx="35849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endParaRPr>
              <a:solidFill>
                <a:srgbClr val="FCBD00"/>
              </a:solidFill>
              <a:latin typeface="Trebuchet MS"/>
            </a:endParaRPr>
          </a:p>
        </p:txBody>
      </p:sp>
      <p:sp>
        <p:nvSpPr>
          <p:cNvPr id="25" name="Shape 179">
            <a:extLst>
              <a:ext uri="{FF2B5EF4-FFF2-40B4-BE49-F238E27FC236}">
                <a16:creationId xmlns:a16="http://schemas.microsoft.com/office/drawing/2014/main" id="{D563E998-8DB0-8708-EF84-21E15FE8B30B}"/>
              </a:ext>
            </a:extLst>
          </p:cNvPr>
          <p:cNvSpPr txBox="1"/>
          <p:nvPr/>
        </p:nvSpPr>
        <p:spPr>
          <a:xfrm>
            <a:off x="903485" y="3811491"/>
            <a:ext cx="420589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Neutralidade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nas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decisões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econômicas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Shape 248">
            <a:extLst>
              <a:ext uri="{FF2B5EF4-FFF2-40B4-BE49-F238E27FC236}">
                <a16:creationId xmlns:a16="http://schemas.microsoft.com/office/drawing/2014/main" id="{63324373-09A4-A771-F456-3946E69AA3F1}"/>
              </a:ext>
            </a:extLst>
          </p:cNvPr>
          <p:cNvSpPr/>
          <p:nvPr/>
        </p:nvSpPr>
        <p:spPr>
          <a:xfrm>
            <a:off x="784794" y="3992213"/>
            <a:ext cx="35849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endParaRPr>
              <a:solidFill>
                <a:srgbClr val="FCBD00"/>
              </a:solidFill>
              <a:latin typeface="Trebuchet MS"/>
            </a:endParaRPr>
          </a:p>
        </p:txBody>
      </p:sp>
      <p:sp>
        <p:nvSpPr>
          <p:cNvPr id="27" name="Shape 177">
            <a:extLst>
              <a:ext uri="{FF2B5EF4-FFF2-40B4-BE49-F238E27FC236}">
                <a16:creationId xmlns:a16="http://schemas.microsoft.com/office/drawing/2014/main" id="{7BD9EEEB-7077-A8EE-0BA0-B487BE577AEC}"/>
              </a:ext>
            </a:extLst>
          </p:cNvPr>
          <p:cNvSpPr txBox="1"/>
          <p:nvPr/>
        </p:nvSpPr>
        <p:spPr>
          <a:xfrm>
            <a:off x="903483" y="4218498"/>
            <a:ext cx="403352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accent1">
                    <a:lumMod val="50000"/>
                  </a:schemeClr>
                </a:solidFill>
                <a:latin typeface="Avenir Book"/>
                <a:sym typeface="Avenir Book"/>
              </a:rPr>
              <a:t>Mais</a:t>
            </a:r>
            <a:r>
              <a:rPr dirty="0">
                <a:solidFill>
                  <a:schemeClr val="accent1">
                    <a:lumMod val="50000"/>
                  </a:schemeClr>
                </a:solidFill>
                <a:latin typeface="Avenir Book"/>
                <a:sym typeface="Avenir Book"/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  <a:latin typeface="Avenir Book"/>
                <a:sym typeface="Avenir Book"/>
              </a:rPr>
              <a:t>investimento</a:t>
            </a:r>
            <a:r>
              <a:rPr dirty="0">
                <a:solidFill>
                  <a:schemeClr val="accent1">
                    <a:lumMod val="50000"/>
                  </a:schemeClr>
                </a:solidFill>
                <a:latin typeface="Avenir Book"/>
                <a:sym typeface="Avenir Book"/>
              </a:rPr>
              <a:t> e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  <a:latin typeface="Avenir Book"/>
                <a:sym typeface="Avenir Book"/>
              </a:rPr>
              <a:t>mais</a:t>
            </a:r>
            <a:r>
              <a:rPr dirty="0">
                <a:solidFill>
                  <a:schemeClr val="accent1">
                    <a:lumMod val="50000"/>
                  </a:schemeClr>
                </a:solidFill>
                <a:latin typeface="Avenir Book"/>
                <a:sym typeface="Avenir Book"/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  <a:latin typeface="Avenir Book"/>
                <a:sym typeface="Avenir Book"/>
              </a:rPr>
              <a:t>emprego</a:t>
            </a:r>
            <a:endParaRPr dirty="0">
              <a:solidFill>
                <a:schemeClr val="accent1">
                  <a:lumMod val="50000"/>
                </a:schemeClr>
              </a:solidFill>
              <a:latin typeface="Avenir Book"/>
              <a:sym typeface="Avenir Book"/>
            </a:endParaRPr>
          </a:p>
        </p:txBody>
      </p:sp>
      <p:sp>
        <p:nvSpPr>
          <p:cNvPr id="28" name="Shape 250">
            <a:extLst>
              <a:ext uri="{FF2B5EF4-FFF2-40B4-BE49-F238E27FC236}">
                <a16:creationId xmlns:a16="http://schemas.microsoft.com/office/drawing/2014/main" id="{1249DCD5-F216-2D82-84B4-0CE5CD53003D}"/>
              </a:ext>
            </a:extLst>
          </p:cNvPr>
          <p:cNvSpPr/>
          <p:nvPr/>
        </p:nvSpPr>
        <p:spPr>
          <a:xfrm>
            <a:off x="784794" y="4399220"/>
            <a:ext cx="35849" cy="4749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endParaRPr>
              <a:solidFill>
                <a:srgbClr val="FCBD00"/>
              </a:solidFill>
              <a:latin typeface="Trebuchet MS"/>
            </a:endParaRPr>
          </a:p>
        </p:txBody>
      </p:sp>
      <p:sp>
        <p:nvSpPr>
          <p:cNvPr id="30" name="Shape 320">
            <a:extLst>
              <a:ext uri="{FF2B5EF4-FFF2-40B4-BE49-F238E27FC236}">
                <a16:creationId xmlns:a16="http://schemas.microsoft.com/office/drawing/2014/main" id="{0BD35F9C-14B3-B875-2285-2CB5D2C7B4E3}"/>
              </a:ext>
            </a:extLst>
          </p:cNvPr>
          <p:cNvSpPr/>
          <p:nvPr/>
        </p:nvSpPr>
        <p:spPr>
          <a:xfrm>
            <a:off x="1098743" y="1000660"/>
            <a:ext cx="1404000" cy="3600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9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67">
            <a:extLst>
              <a:ext uri="{FF2B5EF4-FFF2-40B4-BE49-F238E27FC236}">
                <a16:creationId xmlns:a16="http://schemas.microsoft.com/office/drawing/2014/main" id="{0B4994F3-C26E-F760-A668-147503FA1043}"/>
              </a:ext>
            </a:extLst>
          </p:cNvPr>
          <p:cNvSpPr/>
          <p:nvPr/>
        </p:nvSpPr>
        <p:spPr>
          <a:xfrm>
            <a:off x="883920" y="1433800"/>
            <a:ext cx="5715000" cy="2490488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" name="Shape 176">
            <a:extLst>
              <a:ext uri="{FF2B5EF4-FFF2-40B4-BE49-F238E27FC236}">
                <a16:creationId xmlns:a16="http://schemas.microsoft.com/office/drawing/2014/main" id="{7D1ECD2F-F755-14A0-EEFE-626ADAC72AB6}"/>
              </a:ext>
            </a:extLst>
          </p:cNvPr>
          <p:cNvSpPr txBox="1"/>
          <p:nvPr/>
        </p:nvSpPr>
        <p:spPr>
          <a:xfrm>
            <a:off x="920668" y="1469544"/>
            <a:ext cx="5796613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700"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>
                <a:solidFill>
                  <a:schemeClr val="accent1">
                    <a:lumMod val="50000"/>
                  </a:schemeClr>
                </a:solidFill>
              </a:rPr>
              <a:t>Uma nova forma de </a:t>
            </a:r>
            <a:r>
              <a:rPr b="1" dirty="0" err="1">
                <a:solidFill>
                  <a:schemeClr val="accent1">
                    <a:lumMod val="50000"/>
                  </a:schemeClr>
                </a:solidFill>
              </a:rPr>
              <a:t>tributar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</a:rPr>
              <a:t> o </a:t>
            </a:r>
            <a:r>
              <a:rPr b="1" dirty="0" err="1">
                <a:solidFill>
                  <a:schemeClr val="accent1">
                    <a:lumMod val="50000"/>
                  </a:schemeClr>
                </a:solidFill>
              </a:rPr>
              <a:t>consumo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51447" lvl="1" indent="-170447" defTabSz="914400">
              <a:spcBef>
                <a:spcPts val="600"/>
              </a:spcBef>
              <a:buSzPct val="100000"/>
              <a:buFontTx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Incidência somente sobre o </a:t>
            </a:r>
            <a:r>
              <a:rPr lang="pt-BR" sz="1700" b="1" dirty="0">
                <a:solidFill>
                  <a:schemeClr val="accent1">
                    <a:lumMod val="50000"/>
                  </a:schemeClr>
                </a:solidFill>
                <a:latin typeface="Avenir Heavy"/>
                <a:ea typeface="Avenir Heavy"/>
                <a:cs typeface="Avenir Heavy"/>
              </a:rPr>
              <a:t>valor agregado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ao produto ou ao serviço. </a:t>
            </a: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Crédito </a:t>
            </a:r>
            <a:r>
              <a:rPr lang="pt-BR" sz="1700" b="1" dirty="0">
                <a:solidFill>
                  <a:schemeClr val="accent1">
                    <a:lumMod val="50000"/>
                  </a:schemeClr>
                </a:solidFill>
                <a:latin typeface="Avenir Heavy"/>
                <a:ea typeface="Avenir Heavy"/>
                <a:cs typeface="Avenir Heavy"/>
              </a:rPr>
              <a:t>financeiro, imediato e monetizado</a:t>
            </a:r>
            <a:r>
              <a:rPr lang="pt-BR" sz="17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.</a:t>
            </a: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T</a:t>
            </a:r>
            <a:r>
              <a:rPr b="1" dirty="0" err="1">
                <a:solidFill>
                  <a:schemeClr val="accent1">
                    <a:lumMod val="50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ranspar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ência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p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ara o cidadão.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Desoneração dos </a:t>
            </a:r>
            <a:r>
              <a:rPr lang="pt-BR" sz="1700" b="1" dirty="0">
                <a:solidFill>
                  <a:schemeClr val="accent1">
                    <a:lumMod val="50000"/>
                  </a:schemeClr>
                </a:solidFill>
                <a:latin typeface="Avenir Heavy"/>
              </a:rPr>
              <a:t>investimentos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produtivos</a:t>
            </a: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17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Desoneração das </a:t>
            </a:r>
            <a:r>
              <a:rPr lang="pt-BR" sz="1700" b="1" dirty="0">
                <a:solidFill>
                  <a:schemeClr val="accent1">
                    <a:lumMod val="50000"/>
                  </a:schemeClr>
                </a:solidFill>
                <a:latin typeface="Avenir Heavy"/>
              </a:rPr>
              <a:t>exportações</a:t>
            </a:r>
          </a:p>
        </p:txBody>
      </p:sp>
      <p:sp>
        <p:nvSpPr>
          <p:cNvPr id="10" name="Shape 222">
            <a:extLst>
              <a:ext uri="{FF2B5EF4-FFF2-40B4-BE49-F238E27FC236}">
                <a16:creationId xmlns:a16="http://schemas.microsoft.com/office/drawing/2014/main" id="{63575E82-B0A8-B1C1-8922-34AB6CB312EE}"/>
              </a:ext>
            </a:extLst>
          </p:cNvPr>
          <p:cNvSpPr/>
          <p:nvPr/>
        </p:nvSpPr>
        <p:spPr>
          <a:xfrm>
            <a:off x="2904232" y="6039665"/>
            <a:ext cx="5977129" cy="1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Shape 222">
            <a:extLst>
              <a:ext uri="{FF2B5EF4-FFF2-40B4-BE49-F238E27FC236}">
                <a16:creationId xmlns:a16="http://schemas.microsoft.com/office/drawing/2014/main" id="{BC3B66A9-B26B-DEF5-03A8-B1BCCEE3E717}"/>
              </a:ext>
            </a:extLst>
          </p:cNvPr>
          <p:cNvSpPr/>
          <p:nvPr/>
        </p:nvSpPr>
        <p:spPr>
          <a:xfrm>
            <a:off x="740153" y="1325528"/>
            <a:ext cx="5977129" cy="1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Shape 222">
            <a:extLst>
              <a:ext uri="{FF2B5EF4-FFF2-40B4-BE49-F238E27FC236}">
                <a16:creationId xmlns:a16="http://schemas.microsoft.com/office/drawing/2014/main" id="{E8196DEF-918C-329C-ACD0-9A9CF8C1D248}"/>
              </a:ext>
            </a:extLst>
          </p:cNvPr>
          <p:cNvSpPr/>
          <p:nvPr/>
        </p:nvSpPr>
        <p:spPr>
          <a:xfrm flipH="1">
            <a:off x="6734112" y="1494026"/>
            <a:ext cx="3147" cy="2484000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Shape 164">
            <a:extLst>
              <a:ext uri="{FF2B5EF4-FFF2-40B4-BE49-F238E27FC236}">
                <a16:creationId xmlns:a16="http://schemas.microsoft.com/office/drawing/2014/main" id="{2FB82DC1-C4A9-816A-EBF4-1CEB96A54643}"/>
              </a:ext>
            </a:extLst>
          </p:cNvPr>
          <p:cNvSpPr txBox="1"/>
          <p:nvPr/>
        </p:nvSpPr>
        <p:spPr>
          <a:xfrm>
            <a:off x="1054099" y="535168"/>
            <a:ext cx="4332853" cy="4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Tributação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do valor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agregado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(IVA)</a:t>
            </a:r>
          </a:p>
        </p:txBody>
      </p:sp>
      <p:sp>
        <p:nvSpPr>
          <p:cNvPr id="15" name="Shape 222">
            <a:extLst>
              <a:ext uri="{FF2B5EF4-FFF2-40B4-BE49-F238E27FC236}">
                <a16:creationId xmlns:a16="http://schemas.microsoft.com/office/drawing/2014/main" id="{EC1E3260-7995-25BA-E9BC-3E906A0879DB}"/>
              </a:ext>
            </a:extLst>
          </p:cNvPr>
          <p:cNvSpPr/>
          <p:nvPr/>
        </p:nvSpPr>
        <p:spPr>
          <a:xfrm flipH="1">
            <a:off x="744792" y="1478786"/>
            <a:ext cx="3147" cy="2484000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Shape 320">
            <a:extLst>
              <a:ext uri="{FF2B5EF4-FFF2-40B4-BE49-F238E27FC236}">
                <a16:creationId xmlns:a16="http://schemas.microsoft.com/office/drawing/2014/main" id="{648EF13A-EEF0-BF71-22E2-984F317FE691}"/>
              </a:ext>
            </a:extLst>
          </p:cNvPr>
          <p:cNvSpPr/>
          <p:nvPr/>
        </p:nvSpPr>
        <p:spPr>
          <a:xfrm>
            <a:off x="1098743" y="1000660"/>
            <a:ext cx="1404000" cy="3600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15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680614"/>
            <a:ext cx="748579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Características do IVA na PEC 45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O IVA é um imposto sobre o valor adicionado em cada etapa de produção ou circulação de bens ou serviços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O ônus econômico é suportado pelo consumidor final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Deve ser recolhido no local do destino (País, estado ou município) onde está o consumidor final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Instituição de poucas alíquotas ou regimes diferenciados para setores muito específicos (por exemplo saúde, educação, pequenos produtores rurais)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Direito ao </a:t>
            </a:r>
            <a:r>
              <a:rPr lang="pt-BR" dirty="0" err="1">
                <a:solidFill>
                  <a:srgbClr val="002060"/>
                </a:solidFill>
              </a:rPr>
              <a:t>creditamento</a:t>
            </a:r>
            <a:r>
              <a:rPr lang="pt-BR" dirty="0">
                <a:solidFill>
                  <a:srgbClr val="002060"/>
                </a:solidFill>
              </a:rPr>
              <a:t> imediato e incondicional dos créditos advindos da aquisição dos insumos, despesas diretas e indiretas e investimentos (crédito financeiro)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Crédito compensável e </a:t>
            </a:r>
            <a:r>
              <a:rPr lang="pt-BR" dirty="0" err="1">
                <a:solidFill>
                  <a:srgbClr val="002060"/>
                </a:solidFill>
              </a:rPr>
              <a:t>ressarcível</a:t>
            </a:r>
            <a:endParaRPr lang="pt-BR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dirty="0" err="1">
                <a:solidFill>
                  <a:srgbClr val="002060"/>
                </a:solidFill>
              </a:rPr>
              <a:t>Cashback</a:t>
            </a:r>
            <a:r>
              <a:rPr lang="pt-BR" dirty="0">
                <a:solidFill>
                  <a:srgbClr val="002060"/>
                </a:solidFill>
              </a:rPr>
              <a:t> para a população mais pobre</a:t>
            </a:r>
          </a:p>
          <a:p>
            <a:pPr marL="342900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Manutenção da carga tributária global</a:t>
            </a: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7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680614"/>
            <a:ext cx="74857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Características do IVA na PEC 45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Idêntica base legal da CBS e do IBS no território nacional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Base ampla de incidência (bens tangíveis e intangíveis, direitos e serviços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Garante não cumulatividade plena – todas as operações tributadas geram crédito para o adquirente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Desoneração plena das exportações e investimentos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Devolução rápida e eficiente de outros créditos dos contribuintes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Incidência “por fora” – não incide sobre ele mesmo e sobre bases tributadas pelo IBS e CBS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Utilização mínima de obrigações acessórias, com base dos documentos fiscais eletrônicos já existentes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Simples Nacional com sistemática própria, admitindo opção pelo IBS e CBS sem precisar sair do Simples Nacional sobre os outros impostos e contribuições</a:t>
            </a:r>
          </a:p>
          <a:p>
            <a:pPr marL="342900" indent="-342900">
              <a:buFontTx/>
              <a:buChar char="-"/>
            </a:pPr>
            <a:r>
              <a:rPr lang="pt-BR" sz="2000" dirty="0" err="1">
                <a:solidFill>
                  <a:srgbClr val="002060"/>
                </a:solidFill>
              </a:rPr>
              <a:t>Cashback</a:t>
            </a:r>
            <a:r>
              <a:rPr lang="pt-BR" sz="2000" dirty="0">
                <a:solidFill>
                  <a:srgbClr val="002060"/>
                </a:solidFill>
              </a:rPr>
              <a:t> para contribuintes de baixa renda</a:t>
            </a: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4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FD61E82-76DF-967A-C3FB-5CDAA7E25F76}"/>
              </a:ext>
            </a:extLst>
          </p:cNvPr>
          <p:cNvSpPr txBox="1"/>
          <p:nvPr/>
        </p:nvSpPr>
        <p:spPr>
          <a:xfrm>
            <a:off x="938594" y="680614"/>
            <a:ext cx="74857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Características do IVA na PEC 45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Assegurado o adequado tratamento tributário ao ato cooperativo por lei complementar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Regimes diferenciados iguais para serviços financeiros, imóveis e combustíveis, entre </a:t>
            </a:r>
            <a:r>
              <a:rPr lang="pt-BR" sz="2000" dirty="0" err="1">
                <a:solidFill>
                  <a:srgbClr val="002060"/>
                </a:solidFill>
              </a:rPr>
              <a:t>outos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Tributação especial para os pequenos produtores rurais e para produtos da cesta básica.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Regras de transição para implementação dos novos tributos e redução paulatina dos atuais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Regras de transição para a distribuição dos recursos entre estados e municípios segundo as novas regras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Instituição do imposto seletivo para produtos nocivos à saúde ou ao meio ambiente.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Preservação da zona franca de Manaus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rgbClr val="002060"/>
                </a:solidFill>
              </a:rPr>
              <a:t>Fundo de Desenvolvimento Regional</a:t>
            </a:r>
          </a:p>
        </p:txBody>
      </p:sp>
    </p:spTree>
    <p:extLst>
      <p:ext uri="{BB962C8B-B14F-4D97-AF65-F5344CB8AC3E}">
        <p14:creationId xmlns:p14="http://schemas.microsoft.com/office/powerpoint/2010/main" val="4264452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AC255-872A-4EEF-A101-87CE10C7B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A981FA-2B03-4496-A509-9FD04F12DE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505383-AEC6-43D5-8676-C5289DC68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981</Words>
  <Application>Microsoft Office PowerPoint</Application>
  <PresentationFormat>Personalizar</PresentationFormat>
  <Paragraphs>133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Avenir Black</vt:lpstr>
      <vt:lpstr>Avenir Book</vt:lpstr>
      <vt:lpstr>Avenir Heavy</vt:lpstr>
      <vt:lpstr>Avenir Light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Fernando Mombelli</cp:lastModifiedBy>
  <cp:revision>31</cp:revision>
  <dcterms:created xsi:type="dcterms:W3CDTF">2022-07-06T17:53:24Z</dcterms:created>
  <dcterms:modified xsi:type="dcterms:W3CDTF">2023-11-28T15:40:13Z</dcterms:modified>
</cp:coreProperties>
</file>